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9" r:id="rId3"/>
    <p:sldId id="264" r:id="rId4"/>
    <p:sldId id="323" r:id="rId5"/>
    <p:sldId id="288" r:id="rId6"/>
    <p:sldId id="265" r:id="rId7"/>
    <p:sldId id="269" r:id="rId8"/>
    <p:sldId id="287" r:id="rId9"/>
    <p:sldId id="270" r:id="rId10"/>
    <p:sldId id="289" r:id="rId11"/>
    <p:sldId id="290" r:id="rId12"/>
    <p:sldId id="293" r:id="rId13"/>
    <p:sldId id="294" r:id="rId14"/>
    <p:sldId id="291" r:id="rId15"/>
    <p:sldId id="292" r:id="rId16"/>
    <p:sldId id="324" r:id="rId17"/>
    <p:sldId id="330"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26" r:id="rId31"/>
    <p:sldId id="298" r:id="rId32"/>
    <p:sldId id="343" r:id="rId33"/>
    <p:sldId id="344" r:id="rId34"/>
    <p:sldId id="345" r:id="rId35"/>
    <p:sldId id="346" r:id="rId36"/>
    <p:sldId id="347" r:id="rId37"/>
    <p:sldId id="348" r:id="rId38"/>
    <p:sldId id="328" r:id="rId39"/>
    <p:sldId id="329" r:id="rId40"/>
    <p:sldId id="295" r:id="rId41"/>
    <p:sldId id="325" r:id="rId42"/>
    <p:sldId id="296" r:id="rId43"/>
    <p:sldId id="297" r:id="rId44"/>
    <p:sldId id="299" r:id="rId45"/>
    <p:sldId id="300" r:id="rId46"/>
    <p:sldId id="327" r:id="rId47"/>
    <p:sldId id="301" r:id="rId48"/>
    <p:sldId id="303" r:id="rId49"/>
    <p:sldId id="302" r:id="rId50"/>
    <p:sldId id="304" r:id="rId51"/>
    <p:sldId id="349" r:id="rId52"/>
    <p:sldId id="350" r:id="rId53"/>
    <p:sldId id="351" r:id="rId54"/>
    <p:sldId id="352" r:id="rId55"/>
    <p:sldId id="364" r:id="rId56"/>
    <p:sldId id="353" r:id="rId57"/>
    <p:sldId id="362" r:id="rId58"/>
    <p:sldId id="354" r:id="rId59"/>
    <p:sldId id="363" r:id="rId60"/>
    <p:sldId id="361" r:id="rId61"/>
    <p:sldId id="305" r:id="rId62"/>
    <p:sldId id="306" r:id="rId63"/>
    <p:sldId id="365" r:id="rId64"/>
    <p:sldId id="356" r:id="rId65"/>
    <p:sldId id="366" r:id="rId66"/>
    <p:sldId id="357" r:id="rId67"/>
    <p:sldId id="367" r:id="rId68"/>
    <p:sldId id="358" r:id="rId69"/>
    <p:sldId id="368" r:id="rId70"/>
    <p:sldId id="359" r:id="rId71"/>
    <p:sldId id="369" r:id="rId72"/>
    <p:sldId id="360" r:id="rId73"/>
    <p:sldId id="371" r:id="rId74"/>
    <p:sldId id="370" r:id="rId75"/>
    <p:sldId id="307" r:id="rId76"/>
    <p:sldId id="322"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30" d="100"/>
          <a:sy n="130" d="100"/>
        </p:scale>
        <p:origin x="76" y="3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00320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27961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00386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144390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11651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12/12/2025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37409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4009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12/12/2025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951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12/12/2025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2215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70205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632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12/12/2025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595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12/12/2025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234720557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hyperlink" Target="https://www.floridakofc.org/" TargetMode="External"/><Relationship Id="rId4" Type="http://schemas.openxmlformats.org/officeDocument/2006/relationships/hyperlink" Target="mailto:FloridaKnightsofColumbus@gmail.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https://www.floridakofc.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FloridaKnightsofColumbus@gmail.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FloridaKnightsofColumbus@gmail.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FloridaKnightsofColumbus@gmail.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FloridaKnightsofColumbus@gmail.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FloridaKnightsofColumbus@gmail.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FloridaKnightsofColumbus@gmail.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FloridaKnightsofColumbus@gmail.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FloridaKnightsofColumbus@gmail.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FloridaKnightsofColumbus@gmail.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StateConvention@FloridaKofC.org" TargetMode="Externa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FloridaKnightsofColumbus@gmail.com" TargetMode="Externa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mailto:FloridaKnightsofColumbus@gmail.com"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27.PNG"/><Relationship Id="rId4" Type="http://schemas.openxmlformats.org/officeDocument/2006/relationships/hyperlink" Target="mailto:FloridaKnightsofColumbus@gmail.co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8.PNG"/></Relationships>
</file>

<file path=ppt/slides/_rels/slide44.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9.PNG"/></Relationships>
</file>

<file path=ppt/slides/_rels/slide45.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0.PNG"/></Relationships>
</file>

<file path=ppt/slides/_rels/slide46.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hyperlink" Target="mailto:FloridaKnightsofColumbus@gmail.co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52.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53.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hyperlink" Target="mailto:FloridaKnightsofColumbus@gmail.com"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56.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57.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58.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59.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6.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G"/></Relationships>
</file>

<file path=ppt/slides/_rels/slide60.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61.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42.PNG"/><Relationship Id="rId4" Type="http://schemas.openxmlformats.org/officeDocument/2006/relationships/hyperlink" Target="mailto:FloridaKnightsofColumbus@gmail.com"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64.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3.JPG"/></Relationships>
</file>

<file path=ppt/slides/_rels/slide65.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66.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67.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2.xml"/><Relationship Id="rId5" Type="http://schemas.openxmlformats.org/officeDocument/2006/relationships/image" Target="../media/image45.JPG"/><Relationship Id="rId4" Type="http://schemas.openxmlformats.org/officeDocument/2006/relationships/hyperlink" Target="mailto:FloridaKnightsofColumbus@gmail.com"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7.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6.JPG"/></Relationships>
</file>

<file path=ppt/slides/_rels/slide70.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71.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72.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73.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8.JPG"/><Relationship Id="rId4" Type="http://schemas.openxmlformats.org/officeDocument/2006/relationships/hyperlink" Target="mailto:FloridaKnightsofColumbus@gmail.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FloridaKnightsofColumbus@gmail.com" TargetMode="External"/><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18251"/>
            <a:ext cx="12192000" cy="2648447"/>
          </a:xfrm>
        </p:spPr>
        <p:txBody>
          <a:bodyPr vert="horz" lIns="91440" tIns="45720" rIns="91440" bIns="45720" rtlCol="0" anchor="b">
            <a:noAutofit/>
          </a:bodyPr>
          <a:lstStyle/>
          <a:p>
            <a:r>
              <a:rPr lang="en-US" sz="4400" b="1" dirty="0">
                <a:solidFill>
                  <a:schemeClr val="tx2"/>
                </a:solidFill>
                <a:latin typeface="Book Antiqua"/>
                <a:ea typeface="Tahoma"/>
                <a:cs typeface="Calibri Light"/>
              </a:rPr>
              <a:t>SK Richard Gallant</a:t>
            </a:r>
            <a:br>
              <a:rPr lang="en-US" sz="4400" b="1" dirty="0">
                <a:solidFill>
                  <a:schemeClr val="tx2"/>
                </a:solidFill>
                <a:latin typeface="Book Antiqua"/>
                <a:ea typeface="Tahoma"/>
                <a:cs typeface="Calibri Light"/>
              </a:rPr>
            </a:br>
            <a:r>
              <a:rPr lang="en-US" sz="4400" b="1" dirty="0">
                <a:solidFill>
                  <a:schemeClr val="tx2"/>
                </a:solidFill>
                <a:latin typeface="Book Antiqua"/>
                <a:ea typeface="Tahoma"/>
                <a:cs typeface="Calibri Light"/>
              </a:rPr>
              <a:t>State Warden</a:t>
            </a:r>
            <a:br>
              <a:rPr lang="en-US" sz="4400" b="1" dirty="0">
                <a:solidFill>
                  <a:schemeClr val="tx2"/>
                </a:solidFill>
                <a:latin typeface="Book Antiqua"/>
                <a:ea typeface="Tahoma"/>
                <a:cs typeface="Calibri Light"/>
              </a:rPr>
            </a:br>
            <a:r>
              <a:rPr lang="en-US" sz="4400" b="1" dirty="0">
                <a:solidFill>
                  <a:schemeClr val="tx2"/>
                </a:solidFill>
                <a:latin typeface="Book Antiqua"/>
                <a:ea typeface="Tahoma"/>
                <a:cs typeface="Calibri Light"/>
              </a:rPr>
              <a:t>State Webmaster</a:t>
            </a:r>
            <a:br>
              <a:rPr lang="en-US" sz="4400" b="1" dirty="0">
                <a:solidFill>
                  <a:schemeClr val="tx2"/>
                </a:solidFill>
                <a:latin typeface="Book Antiqua"/>
                <a:ea typeface="Tahoma"/>
                <a:cs typeface="Calibri Light"/>
              </a:rPr>
            </a:br>
            <a:r>
              <a:rPr lang="en-US" sz="4400" b="1" dirty="0">
                <a:solidFill>
                  <a:schemeClr val="tx2"/>
                </a:solidFill>
                <a:latin typeface="Book Antiqua"/>
                <a:ea typeface="Tahoma"/>
                <a:cs typeface="Calibri Light"/>
              </a:rPr>
              <a:t>Fourth Degree Exemplar</a:t>
            </a:r>
            <a:endParaRPr lang="en-US" sz="4000" dirty="0">
              <a:solidFill>
                <a:schemeClr val="tx2"/>
              </a:solidFill>
              <a:cs typeface="Calibri Light"/>
            </a:endParaRPr>
          </a:p>
        </p:txBody>
      </p:sp>
      <p:pic>
        <p:nvPicPr>
          <p:cNvPr id="5" name="Picture 4" descr="A picture containing text, logo, emblem, symbol">
            <a:extLst>
              <a:ext uri="{FF2B5EF4-FFF2-40B4-BE49-F238E27FC236}">
                <a16:creationId xmlns:a16="http://schemas.microsoft.com/office/drawing/2014/main" id="{D1F2C4CF-6BE1-BB89-0662-F26B5F5B7D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7" name="Subtitle 2">
            <a:extLst>
              <a:ext uri="{FF2B5EF4-FFF2-40B4-BE49-F238E27FC236}">
                <a16:creationId xmlns:a16="http://schemas.microsoft.com/office/drawing/2014/main" id="{8EF726FD-B219-9D77-6B8B-CF0940D64412}"/>
              </a:ext>
            </a:extLst>
          </p:cNvPr>
          <p:cNvSpPr>
            <a:spLocks noGrp="1"/>
          </p:cNvSpPr>
          <p:nvPr>
            <p:ph type="subTitle" idx="1"/>
          </p:nvPr>
        </p:nvSpPr>
        <p:spPr>
          <a:xfrm>
            <a:off x="0" y="4770783"/>
            <a:ext cx="12191998" cy="2087217"/>
          </a:xfrm>
        </p:spPr>
        <p:txBody>
          <a:bodyPr anchor="ctr">
            <a:noAutofit/>
          </a:bodyPr>
          <a:lstStyle/>
          <a:p>
            <a:r>
              <a:rPr lang="en-US" sz="3600" b="1" dirty="0">
                <a:solidFill>
                  <a:schemeClr val="tx2"/>
                </a:solidFill>
                <a:latin typeface="Book Antiqua"/>
                <a:cs typeface="Calibri"/>
              </a:rPr>
              <a:t>2025 Mid-Year Meeting </a:t>
            </a:r>
          </a:p>
          <a:p>
            <a:r>
              <a:rPr lang="en-US" sz="3600" b="1" dirty="0">
                <a:solidFill>
                  <a:schemeClr val="tx2"/>
                </a:solidFill>
                <a:latin typeface="Book Antiqua"/>
                <a:cs typeface="Calibri"/>
              </a:rPr>
              <a:t>Website Update and Training</a:t>
            </a:r>
          </a:p>
          <a:p>
            <a:r>
              <a:rPr lang="en-US" sz="3600" b="1" dirty="0">
                <a:solidFill>
                  <a:schemeClr val="tx2"/>
                </a:solidFill>
                <a:latin typeface="Book Antiqua"/>
                <a:cs typeface="Calibri"/>
                <a:hlinkClick r:id="rId3"/>
              </a:rPr>
              <a:t>FloridaKnightsofColumbus@gmail.com</a:t>
            </a:r>
            <a:r>
              <a:rPr lang="en-US" sz="3600" b="1" dirty="0">
                <a:solidFill>
                  <a:schemeClr val="tx2"/>
                </a:solidFill>
                <a:latin typeface="Book Antiqua"/>
                <a:cs typeface="Calibri"/>
              </a:rPr>
              <a:t> (561) 707-5973</a:t>
            </a:r>
          </a:p>
        </p:txBody>
      </p:sp>
      <p:pic>
        <p:nvPicPr>
          <p:cNvPr id="4" name="Picture 3" descr="A picture containing text&#10;&#10;AI-generated content may be incorrect.">
            <a:extLst>
              <a:ext uri="{FF2B5EF4-FFF2-40B4-BE49-F238E27FC236}">
                <a16:creationId xmlns:a16="http://schemas.microsoft.com/office/drawing/2014/main" id="{0F1A3F67-C3FD-CFCB-854D-8A484DCCE5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799" y="-1"/>
            <a:ext cx="1506199" cy="1518249"/>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13F27-08BA-AD40-A3E4-50350FF128A8}"/>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DD4090EB-A066-B042-1D1F-F4180BA70D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10777CA2-0A06-7F09-1965-ED914FAB5BFB}"/>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3" name="Picture 2" descr="Graphical user interface, table&#10;&#10;Description automatically generated">
            <a:extLst>
              <a:ext uri="{FF2B5EF4-FFF2-40B4-BE49-F238E27FC236}">
                <a16:creationId xmlns:a16="http://schemas.microsoft.com/office/drawing/2014/main" id="{4BE4FB42-94B6-F8DD-B626-5412A933C0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67150" y="1566836"/>
            <a:ext cx="3785086" cy="4529163"/>
          </a:xfrm>
          <a:prstGeom prst="rect">
            <a:avLst/>
          </a:prstGeom>
        </p:spPr>
      </p:pic>
      <p:sp>
        <p:nvSpPr>
          <p:cNvPr id="6" name="Rectangle 5">
            <a:extLst>
              <a:ext uri="{FF2B5EF4-FFF2-40B4-BE49-F238E27FC236}">
                <a16:creationId xmlns:a16="http://schemas.microsoft.com/office/drawing/2014/main" id="{C23C388D-6706-0B35-2274-5922F4851DE3}"/>
              </a:ext>
            </a:extLst>
          </p:cNvPr>
          <p:cNvSpPr/>
          <p:nvPr/>
        </p:nvSpPr>
        <p:spPr>
          <a:xfrm>
            <a:off x="5990556" y="2866768"/>
            <a:ext cx="1636034" cy="562232"/>
          </a:xfrm>
          <a:prstGeom prst="rect">
            <a:avLst/>
          </a:prstGeom>
          <a:no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Graphical user interface, text, application&#10;&#10;Description automatically generated">
            <a:extLst>
              <a:ext uri="{FF2B5EF4-FFF2-40B4-BE49-F238E27FC236}">
                <a16:creationId xmlns:a16="http://schemas.microsoft.com/office/drawing/2014/main" id="{323448DD-1C51-E86D-58D5-2190C3CB90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79917" y="1620173"/>
            <a:ext cx="3699690" cy="1322323"/>
          </a:xfrm>
          <a:prstGeom prst="rect">
            <a:avLst/>
          </a:prstGeom>
        </p:spPr>
      </p:pic>
      <p:sp>
        <p:nvSpPr>
          <p:cNvPr id="9" name="TextBox 8">
            <a:extLst>
              <a:ext uri="{FF2B5EF4-FFF2-40B4-BE49-F238E27FC236}">
                <a16:creationId xmlns:a16="http://schemas.microsoft.com/office/drawing/2014/main" id="{014C964A-F6AC-96B2-DD69-7C45EFD9771F}"/>
              </a:ext>
            </a:extLst>
          </p:cNvPr>
          <p:cNvSpPr txBox="1"/>
          <p:nvPr/>
        </p:nvSpPr>
        <p:spPr>
          <a:xfrm>
            <a:off x="44484" y="1947555"/>
            <a:ext cx="3894850" cy="1200329"/>
          </a:xfrm>
          <a:prstGeom prst="rect">
            <a:avLst/>
          </a:prstGeom>
          <a:noFill/>
        </p:spPr>
        <p:txBody>
          <a:bodyPr wrap="square" rtlCol="0">
            <a:spAutoFit/>
          </a:bodyPr>
          <a:lstStyle/>
          <a:p>
            <a:r>
              <a:rPr lang="en-US" dirty="0"/>
              <a:t>Meeting Date is required to be entered.</a:t>
            </a:r>
          </a:p>
          <a:p>
            <a:r>
              <a:rPr lang="en-US" dirty="0"/>
              <a:t>Delegates and Alternates must be voted on and that council meeting date be entered. </a:t>
            </a:r>
          </a:p>
        </p:txBody>
      </p:sp>
      <p:sp>
        <p:nvSpPr>
          <p:cNvPr id="10" name="TextBox 9">
            <a:extLst>
              <a:ext uri="{FF2B5EF4-FFF2-40B4-BE49-F238E27FC236}">
                <a16:creationId xmlns:a16="http://schemas.microsoft.com/office/drawing/2014/main" id="{5EFFAC5E-F7E3-F8BC-30AB-3AC34703FB47}"/>
              </a:ext>
            </a:extLst>
          </p:cNvPr>
          <p:cNvSpPr txBox="1"/>
          <p:nvPr/>
        </p:nvSpPr>
        <p:spPr>
          <a:xfrm>
            <a:off x="7979917" y="3262184"/>
            <a:ext cx="3699690" cy="923330"/>
          </a:xfrm>
          <a:prstGeom prst="rect">
            <a:avLst/>
          </a:prstGeom>
          <a:noFill/>
        </p:spPr>
        <p:txBody>
          <a:bodyPr wrap="square" rtlCol="0">
            <a:spAutoFit/>
          </a:bodyPr>
          <a:lstStyle/>
          <a:p>
            <a:r>
              <a:rPr lang="en-US" dirty="0"/>
              <a:t>Meeting date is required to be before the date the Financial Secretary certifies the election.</a:t>
            </a:r>
          </a:p>
        </p:txBody>
      </p:sp>
      <p:pic>
        <p:nvPicPr>
          <p:cNvPr id="7" name="Picture 6">
            <a:extLst>
              <a:ext uri="{FF2B5EF4-FFF2-40B4-BE49-F238E27FC236}">
                <a16:creationId xmlns:a16="http://schemas.microsoft.com/office/drawing/2014/main" id="{B5B8CB3D-5C1A-A7CE-760E-F23680436BD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9631" y="-16342"/>
            <a:ext cx="1522370" cy="1534550"/>
          </a:xfrm>
          <a:prstGeom prst="rect">
            <a:avLst/>
          </a:prstGeom>
        </p:spPr>
      </p:pic>
    </p:spTree>
    <p:extLst>
      <p:ext uri="{BB962C8B-B14F-4D97-AF65-F5344CB8AC3E}">
        <p14:creationId xmlns:p14="http://schemas.microsoft.com/office/powerpoint/2010/main" val="1152057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794CDB-DD79-CE12-BF05-D9F925965226}"/>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472C467-3B1E-9E0A-1B8C-0CF812BC59F9}"/>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754FFAF8-35D8-D64E-5001-7913981BB9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7B59FEE4-A83F-4B82-2B69-AFA844862550}"/>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5" name="Picture 4" descr="Table&#10;&#10;Description automatically generated">
            <a:extLst>
              <a:ext uri="{FF2B5EF4-FFF2-40B4-BE49-F238E27FC236}">
                <a16:creationId xmlns:a16="http://schemas.microsoft.com/office/drawing/2014/main" id="{9BE43DA5-96A9-CB07-D773-E423E445E3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1416" y="1606378"/>
            <a:ext cx="5214268" cy="4623898"/>
          </a:xfrm>
          <a:prstGeom prst="rect">
            <a:avLst/>
          </a:prstGeom>
        </p:spPr>
      </p:pic>
      <p:sp>
        <p:nvSpPr>
          <p:cNvPr id="7" name="TextBox 6">
            <a:extLst>
              <a:ext uri="{FF2B5EF4-FFF2-40B4-BE49-F238E27FC236}">
                <a16:creationId xmlns:a16="http://schemas.microsoft.com/office/drawing/2014/main" id="{B3C3A233-6D9F-9FC0-BBE1-1F7A54A432DE}"/>
              </a:ext>
            </a:extLst>
          </p:cNvPr>
          <p:cNvSpPr txBox="1"/>
          <p:nvPr/>
        </p:nvSpPr>
        <p:spPr>
          <a:xfrm>
            <a:off x="6608074" y="1607063"/>
            <a:ext cx="5264495" cy="4247317"/>
          </a:xfrm>
          <a:prstGeom prst="rect">
            <a:avLst/>
          </a:prstGeom>
          <a:noFill/>
        </p:spPr>
        <p:txBody>
          <a:bodyPr wrap="square" rtlCol="0">
            <a:spAutoFit/>
          </a:bodyPr>
          <a:lstStyle/>
          <a:p>
            <a:r>
              <a:rPr lang="en-US" dirty="0"/>
              <a:t>Election of Delegates form requires a date,</a:t>
            </a:r>
          </a:p>
          <a:p>
            <a:r>
              <a:rPr lang="en-US" dirty="0"/>
              <a:t>Two Delegate Names,</a:t>
            </a:r>
          </a:p>
          <a:p>
            <a:r>
              <a:rPr lang="en-US" dirty="0"/>
              <a:t>Two Alternate Names.</a:t>
            </a:r>
          </a:p>
          <a:p>
            <a:endParaRPr lang="en-US" dirty="0"/>
          </a:p>
          <a:p>
            <a:r>
              <a:rPr lang="en-US" dirty="0"/>
              <a:t>First delegate is the Grand Knight</a:t>
            </a:r>
          </a:p>
          <a:p>
            <a:endParaRPr lang="en-US" dirty="0"/>
          </a:p>
          <a:p>
            <a:r>
              <a:rPr lang="en-US" dirty="0"/>
              <a:t>Delegates and Alternates required to provide Mobile Phone Number and e-mail address. </a:t>
            </a:r>
          </a:p>
          <a:p>
            <a:endParaRPr lang="en-US" dirty="0"/>
          </a:p>
          <a:p>
            <a:r>
              <a:rPr lang="en-US" dirty="0"/>
              <a:t>Only two individuals from either delegates or alternates can have the “Yes” box checked.</a:t>
            </a:r>
          </a:p>
          <a:p>
            <a:endParaRPr lang="en-US" dirty="0"/>
          </a:p>
          <a:p>
            <a:r>
              <a:rPr lang="en-US" dirty="0"/>
              <a:t>If any nonattending delegate/</a:t>
            </a:r>
            <a:r>
              <a:rPr lang="en-US" dirty="0" err="1"/>
              <a:t>alternante</a:t>
            </a:r>
            <a:r>
              <a:rPr lang="en-US" dirty="0"/>
              <a:t> or ANY DUES PAID MEMBER wishes to attend the convention they will need e-mail the Convention Registration Chair!</a:t>
            </a:r>
          </a:p>
        </p:txBody>
      </p:sp>
      <p:pic>
        <p:nvPicPr>
          <p:cNvPr id="8" name="Picture 7" descr="A picture containing text&#10;&#10;AI-generated content may be incorrect.">
            <a:extLst>
              <a:ext uri="{FF2B5EF4-FFF2-40B4-BE49-F238E27FC236}">
                <a16:creationId xmlns:a16="http://schemas.microsoft.com/office/drawing/2014/main" id="{B15924FC-5D18-522E-051E-4DCC6713FFA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4170" y="-1"/>
            <a:ext cx="1506199" cy="1518249"/>
          </a:xfrm>
          <a:prstGeom prst="rect">
            <a:avLst/>
          </a:prstGeom>
        </p:spPr>
      </p:pic>
    </p:spTree>
    <p:extLst>
      <p:ext uri="{BB962C8B-B14F-4D97-AF65-F5344CB8AC3E}">
        <p14:creationId xmlns:p14="http://schemas.microsoft.com/office/powerpoint/2010/main" val="40518167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EFB99-8E46-C0BD-9008-B3ADBB9D4EC2}"/>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F61BDBD8-8CA9-545F-4DE0-A30599304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A740619A-E2B0-04F2-075A-B12710FBA9FA}"/>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sp>
        <p:nvSpPr>
          <p:cNvPr id="2" name="TextBox 1">
            <a:extLst>
              <a:ext uri="{FF2B5EF4-FFF2-40B4-BE49-F238E27FC236}">
                <a16:creationId xmlns:a16="http://schemas.microsoft.com/office/drawing/2014/main" id="{536FEA15-C678-BD4C-4AEF-EB98A5A01D52}"/>
              </a:ext>
            </a:extLst>
          </p:cNvPr>
          <p:cNvSpPr txBox="1"/>
          <p:nvPr/>
        </p:nvSpPr>
        <p:spPr>
          <a:xfrm>
            <a:off x="7794642" y="1774429"/>
            <a:ext cx="3891835" cy="4524315"/>
          </a:xfrm>
          <a:prstGeom prst="rect">
            <a:avLst/>
          </a:prstGeom>
          <a:noFill/>
        </p:spPr>
        <p:txBody>
          <a:bodyPr wrap="none" rtlCol="0">
            <a:spAutoFit/>
          </a:bodyPr>
          <a:lstStyle/>
          <a:p>
            <a:r>
              <a:rPr lang="en-US" dirty="0"/>
              <a:t>Up to April 1, 2026, the Grand Knight </a:t>
            </a:r>
          </a:p>
          <a:p>
            <a:r>
              <a:rPr lang="en-US" dirty="0"/>
              <a:t>Or Financial Secretary can reset the</a:t>
            </a:r>
          </a:p>
          <a:p>
            <a:r>
              <a:rPr lang="en-US" dirty="0"/>
              <a:t>Election. </a:t>
            </a:r>
          </a:p>
          <a:p>
            <a:endParaRPr lang="en-US" dirty="0"/>
          </a:p>
          <a:p>
            <a:r>
              <a:rPr lang="en-US" dirty="0"/>
              <a:t>To Reset Election, click the red Reset</a:t>
            </a:r>
          </a:p>
          <a:p>
            <a:r>
              <a:rPr lang="en-US" dirty="0"/>
              <a:t>Election box. </a:t>
            </a:r>
          </a:p>
          <a:p>
            <a:endParaRPr lang="en-US" dirty="0"/>
          </a:p>
          <a:p>
            <a:r>
              <a:rPr lang="en-US" dirty="0"/>
              <a:t>A warning will appear confirming the</a:t>
            </a:r>
          </a:p>
          <a:p>
            <a:r>
              <a:rPr lang="en-US" dirty="0"/>
              <a:t>Selection.</a:t>
            </a:r>
          </a:p>
          <a:p>
            <a:endParaRPr lang="en-US" dirty="0"/>
          </a:p>
          <a:p>
            <a:r>
              <a:rPr lang="en-US" dirty="0"/>
              <a:t>The Grand Knight will ALWAYS be the</a:t>
            </a:r>
          </a:p>
          <a:p>
            <a:r>
              <a:rPr lang="en-US" dirty="0"/>
              <a:t>First delegate, but that can be changed.</a:t>
            </a:r>
          </a:p>
          <a:p>
            <a:endParaRPr lang="en-US" dirty="0"/>
          </a:p>
          <a:p>
            <a:r>
              <a:rPr lang="en-US" dirty="0"/>
              <a:t>The Reset Election button is locked </a:t>
            </a:r>
          </a:p>
          <a:p>
            <a:r>
              <a:rPr lang="en-US" dirty="0"/>
              <a:t>After April 1, 2026. </a:t>
            </a:r>
          </a:p>
          <a:p>
            <a:endParaRPr lang="en-US" dirty="0"/>
          </a:p>
        </p:txBody>
      </p:sp>
      <p:pic>
        <p:nvPicPr>
          <p:cNvPr id="6" name="Picture 5">
            <a:extLst>
              <a:ext uri="{FF2B5EF4-FFF2-40B4-BE49-F238E27FC236}">
                <a16:creationId xmlns:a16="http://schemas.microsoft.com/office/drawing/2014/main" id="{530BC2A6-1329-FD29-237C-59B8F0C07B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4479" y="1529498"/>
            <a:ext cx="3714275" cy="4769246"/>
          </a:xfrm>
          <a:prstGeom prst="rect">
            <a:avLst/>
          </a:prstGeom>
        </p:spPr>
      </p:pic>
      <p:pic>
        <p:nvPicPr>
          <p:cNvPr id="7" name="Picture 6">
            <a:extLst>
              <a:ext uri="{FF2B5EF4-FFF2-40B4-BE49-F238E27FC236}">
                <a16:creationId xmlns:a16="http://schemas.microsoft.com/office/drawing/2014/main" id="{31D44A7E-ED5B-48F6-27E4-734E13CF2B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2" y="0"/>
            <a:ext cx="1506198" cy="1518248"/>
          </a:xfrm>
          <a:prstGeom prst="rect">
            <a:avLst/>
          </a:prstGeom>
        </p:spPr>
      </p:pic>
    </p:spTree>
    <p:extLst>
      <p:ext uri="{BB962C8B-B14F-4D97-AF65-F5344CB8AC3E}">
        <p14:creationId xmlns:p14="http://schemas.microsoft.com/office/powerpoint/2010/main" val="34428495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78E94-C5E0-9CD2-E45A-433E04AF8F10}"/>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4E7E7928-C335-3A38-C59A-D44ABCE512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2873A623-DCA6-16C7-EEF6-7108C92D301C}"/>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3" name="Picture 2" descr="Graphical user interface, text, application, email&#10;&#10;Description automatically generated">
            <a:extLst>
              <a:ext uri="{FF2B5EF4-FFF2-40B4-BE49-F238E27FC236}">
                <a16:creationId xmlns:a16="http://schemas.microsoft.com/office/drawing/2014/main" id="{15DA6011-80BF-9D15-3C12-03C78A0CA4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885" y="1658898"/>
            <a:ext cx="6281008" cy="4392666"/>
          </a:xfrm>
          <a:prstGeom prst="rect">
            <a:avLst/>
          </a:prstGeom>
        </p:spPr>
      </p:pic>
      <p:sp>
        <p:nvSpPr>
          <p:cNvPr id="6" name="TextBox 5">
            <a:extLst>
              <a:ext uri="{FF2B5EF4-FFF2-40B4-BE49-F238E27FC236}">
                <a16:creationId xmlns:a16="http://schemas.microsoft.com/office/drawing/2014/main" id="{C22680D0-4726-71AD-4FC3-16DFEC08EBE4}"/>
              </a:ext>
            </a:extLst>
          </p:cNvPr>
          <p:cNvSpPr txBox="1"/>
          <p:nvPr/>
        </p:nvSpPr>
        <p:spPr>
          <a:xfrm>
            <a:off x="7123141" y="2285571"/>
            <a:ext cx="4814075" cy="3139321"/>
          </a:xfrm>
          <a:prstGeom prst="rect">
            <a:avLst/>
          </a:prstGeom>
          <a:noFill/>
        </p:spPr>
        <p:txBody>
          <a:bodyPr wrap="none" rtlCol="0">
            <a:spAutoFit/>
          </a:bodyPr>
          <a:lstStyle/>
          <a:p>
            <a:r>
              <a:rPr lang="en-US" dirty="0"/>
              <a:t>After April 1 2026, users will receive this notice.</a:t>
            </a:r>
          </a:p>
          <a:p>
            <a:r>
              <a:rPr lang="en-US" dirty="0"/>
              <a:t>After this date only the “Attending as Delegate”</a:t>
            </a:r>
          </a:p>
          <a:p>
            <a:r>
              <a:rPr lang="en-US" dirty="0"/>
              <a:t>“Yes” checkmarks can be changed. </a:t>
            </a:r>
          </a:p>
          <a:p>
            <a:endParaRPr lang="en-US" dirty="0"/>
          </a:p>
          <a:p>
            <a:r>
              <a:rPr lang="en-US" dirty="0"/>
              <a:t>Advise your councils to conduct elections early </a:t>
            </a:r>
          </a:p>
          <a:p>
            <a:endParaRPr lang="en-US" dirty="0"/>
          </a:p>
          <a:p>
            <a:r>
              <a:rPr lang="en-US" dirty="0"/>
              <a:t>After April 1, 2026 ANY COUNCIL who does not</a:t>
            </a:r>
          </a:p>
          <a:p>
            <a:r>
              <a:rPr lang="en-US" dirty="0"/>
              <a:t>wishes to complete their election of delegates</a:t>
            </a:r>
          </a:p>
          <a:p>
            <a:r>
              <a:rPr lang="en-US" dirty="0"/>
              <a:t>after April 1, 2026, the will be REQUIRED to email</a:t>
            </a:r>
          </a:p>
          <a:p>
            <a:r>
              <a:rPr lang="en-US" dirty="0"/>
              <a:t>The STATE DEPUTY and Convention Registration</a:t>
            </a:r>
          </a:p>
          <a:p>
            <a:r>
              <a:rPr lang="en-US" dirty="0"/>
              <a:t>Chairman to request an exemption!</a:t>
            </a:r>
          </a:p>
        </p:txBody>
      </p:sp>
      <p:pic>
        <p:nvPicPr>
          <p:cNvPr id="7" name="Picture 6" descr="A picture containing text&#10;&#10;AI-generated content may be incorrect.">
            <a:extLst>
              <a:ext uri="{FF2B5EF4-FFF2-40B4-BE49-F238E27FC236}">
                <a16:creationId xmlns:a16="http://schemas.microsoft.com/office/drawing/2014/main" id="{11EE28B1-341B-F578-C8BE-F694AB3F2D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23031" y="19455"/>
            <a:ext cx="1486898" cy="1498794"/>
          </a:xfrm>
          <a:prstGeom prst="rect">
            <a:avLst/>
          </a:prstGeom>
        </p:spPr>
      </p:pic>
    </p:spTree>
    <p:extLst>
      <p:ext uri="{BB962C8B-B14F-4D97-AF65-F5344CB8AC3E}">
        <p14:creationId xmlns:p14="http://schemas.microsoft.com/office/powerpoint/2010/main" val="8538309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EDEFED-3082-9168-CD81-A3098829D021}"/>
            </a:ext>
          </a:extLst>
        </p:cNvPr>
        <p:cNvGrpSpPr/>
        <p:nvPr/>
      </p:nvGrpSpPr>
      <p:grpSpPr>
        <a:xfrm>
          <a:off x="0" y="0"/>
          <a:ext cx="0" cy="0"/>
          <a:chOff x="0" y="0"/>
          <a:chExt cx="0" cy="0"/>
        </a:xfrm>
      </p:grpSpPr>
      <p:pic>
        <p:nvPicPr>
          <p:cNvPr id="7" name="Picture 4">
            <a:extLst>
              <a:ext uri="{FF2B5EF4-FFF2-40B4-BE49-F238E27FC236}">
                <a16:creationId xmlns:a16="http://schemas.microsoft.com/office/drawing/2014/main" id="{D5CC9E75-B693-6D49-2CE2-F7B571C72BF2}"/>
              </a:ext>
            </a:extLst>
          </p:cNvPr>
          <p:cNvPicPr>
            <a:picLocks noChangeAspect="1"/>
          </p:cNvPicPr>
          <p:nvPr/>
        </p:nvPicPr>
        <p:blipFill>
          <a:blip r:embed="rId2"/>
          <a:stretch>
            <a:fillRect/>
          </a:stretch>
        </p:blipFill>
        <p:spPr>
          <a:xfrm>
            <a:off x="22155" y="-3185"/>
            <a:ext cx="12147632" cy="1415423"/>
          </a:xfrm>
          <a:prstGeom prst="rect">
            <a:avLst/>
          </a:prstGeom>
        </p:spPr>
      </p:pic>
      <p:pic>
        <p:nvPicPr>
          <p:cNvPr id="2" name="Picture 1" descr="A picture containing text, logo, emblem, symbol">
            <a:extLst>
              <a:ext uri="{FF2B5EF4-FFF2-40B4-BE49-F238E27FC236}">
                <a16:creationId xmlns:a16="http://schemas.microsoft.com/office/drawing/2014/main" id="{7F8F083B-22D6-C194-C723-96719836F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3" name="TextBox 2">
            <a:extLst>
              <a:ext uri="{FF2B5EF4-FFF2-40B4-BE49-F238E27FC236}">
                <a16:creationId xmlns:a16="http://schemas.microsoft.com/office/drawing/2014/main" id="{9B8AE507-E712-8558-9DBF-28EFF014F928}"/>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sp>
        <p:nvSpPr>
          <p:cNvPr id="4" name="TextBox 3">
            <a:extLst>
              <a:ext uri="{FF2B5EF4-FFF2-40B4-BE49-F238E27FC236}">
                <a16:creationId xmlns:a16="http://schemas.microsoft.com/office/drawing/2014/main" id="{DC97ED92-DC47-CC9A-ACC5-DBA6002DC2DD}"/>
              </a:ext>
            </a:extLst>
          </p:cNvPr>
          <p:cNvSpPr txBox="1"/>
          <p:nvPr/>
        </p:nvSpPr>
        <p:spPr>
          <a:xfrm>
            <a:off x="514041" y="2475228"/>
            <a:ext cx="11476956" cy="3416320"/>
          </a:xfrm>
          <a:prstGeom prst="rect">
            <a:avLst/>
          </a:prstGeom>
          <a:noFill/>
        </p:spPr>
        <p:txBody>
          <a:bodyPr wrap="square" rtlCol="0">
            <a:spAutoFit/>
          </a:bodyPr>
          <a:lstStyle/>
          <a:p>
            <a:r>
              <a:rPr lang="en-US" dirty="0"/>
              <a:t>Congratulations on being elected as a Delegate for the 2026 Florida State Convention. Your Financial Secretary has completed the task of certifying the election on behalf of your council. It is </a:t>
            </a:r>
            <a:r>
              <a:rPr lang="en-US" b="1" dirty="0"/>
              <a:t>your responsibility to register </a:t>
            </a:r>
            <a:r>
              <a:rPr lang="en-US" dirty="0"/>
              <a:t>for the 2026 Florida State Council Convention if you are attending. To do so log onto our website at </a:t>
            </a:r>
            <a:r>
              <a:rPr lang="en-US" dirty="0">
                <a:hlinkClick r:id="rId5"/>
              </a:rPr>
              <a:t>https://www.floridakofc.org/</a:t>
            </a:r>
            <a:r>
              <a:rPr lang="en-US" dirty="0"/>
              <a:t> Click the "Member Log In" and log into your account. Next, from the Account Dashboard screen Click the blue box that says "Convention Registration" and follow the instructions.</a:t>
            </a:r>
          </a:p>
          <a:p>
            <a:r>
              <a:rPr lang="en-US" dirty="0"/>
              <a:t>Please remember that only two persons (Delegates or Alternates) from each Council may register as Delegates for the Convention. Those attending as Delegates must be already designated as attending the Convention by the Financial Secretary. However, you still must individually register for the Convention. Failure to register for the convention before May 1, 2026 will cause the registration team to deny you entry into the convention.</a:t>
            </a:r>
          </a:p>
          <a:p>
            <a:r>
              <a:rPr lang="en-US" dirty="0"/>
              <a:t>Be sure to review all of the pages pertaining to registration for the convention. This includes reviewing the dress code, spouse and guest activities, agenda on where to be and what to do and the most important, hotel registration. </a:t>
            </a:r>
          </a:p>
          <a:p>
            <a:r>
              <a:rPr lang="en-US" dirty="0"/>
              <a:t>Should you have any issues email ConventionRegistration@FloridaKofC.org </a:t>
            </a:r>
          </a:p>
        </p:txBody>
      </p:sp>
      <p:sp>
        <p:nvSpPr>
          <p:cNvPr id="5" name="TextBox 4">
            <a:extLst>
              <a:ext uri="{FF2B5EF4-FFF2-40B4-BE49-F238E27FC236}">
                <a16:creationId xmlns:a16="http://schemas.microsoft.com/office/drawing/2014/main" id="{77325331-C270-A405-BED0-493C5AAFDD64}"/>
              </a:ext>
            </a:extLst>
          </p:cNvPr>
          <p:cNvSpPr txBox="1"/>
          <p:nvPr/>
        </p:nvSpPr>
        <p:spPr>
          <a:xfrm>
            <a:off x="468704" y="1661331"/>
            <a:ext cx="11254534" cy="707886"/>
          </a:xfrm>
          <a:prstGeom prst="rect">
            <a:avLst/>
          </a:prstGeom>
          <a:noFill/>
        </p:spPr>
        <p:txBody>
          <a:bodyPr wrap="square" rtlCol="0">
            <a:spAutoFit/>
          </a:bodyPr>
          <a:lstStyle/>
          <a:p>
            <a:pPr algn="ctr"/>
            <a:r>
              <a:rPr lang="en-US" sz="4000" dirty="0"/>
              <a:t>Delegates will receive the following e-mail.</a:t>
            </a:r>
          </a:p>
        </p:txBody>
      </p:sp>
      <p:pic>
        <p:nvPicPr>
          <p:cNvPr id="8" name="Picture 7" descr="A picture containing text&#10;&#10;AI-generated content may be incorrect.">
            <a:extLst>
              <a:ext uri="{FF2B5EF4-FFF2-40B4-BE49-F238E27FC236}">
                <a16:creationId xmlns:a16="http://schemas.microsoft.com/office/drawing/2014/main" id="{F7D97160-D129-3CAA-0C19-9D15E99F38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5801" y="-1"/>
            <a:ext cx="1506199" cy="1518249"/>
          </a:xfrm>
          <a:prstGeom prst="rect">
            <a:avLst/>
          </a:prstGeom>
        </p:spPr>
      </p:pic>
    </p:spTree>
    <p:extLst>
      <p:ext uri="{BB962C8B-B14F-4D97-AF65-F5344CB8AC3E}">
        <p14:creationId xmlns:p14="http://schemas.microsoft.com/office/powerpoint/2010/main" val="16934408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0B0A8-6F4B-E572-7A0F-6F2A777166D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91BDFC6-DD51-0E5A-7F24-34033CA5BC95}"/>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EB258356-7F36-FE9B-567F-7680AC8F7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E2DF3EFB-97BC-AA87-00B0-8315ABA0F3E7}"/>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sp>
        <p:nvSpPr>
          <p:cNvPr id="2" name="TextBox 1">
            <a:extLst>
              <a:ext uri="{FF2B5EF4-FFF2-40B4-BE49-F238E27FC236}">
                <a16:creationId xmlns:a16="http://schemas.microsoft.com/office/drawing/2014/main" id="{26B6639E-1F06-FEF0-3F1F-C8CDC55CE956}"/>
              </a:ext>
            </a:extLst>
          </p:cNvPr>
          <p:cNvSpPr txBox="1"/>
          <p:nvPr/>
        </p:nvSpPr>
        <p:spPr>
          <a:xfrm>
            <a:off x="468732" y="1518249"/>
            <a:ext cx="11254534" cy="707886"/>
          </a:xfrm>
          <a:prstGeom prst="rect">
            <a:avLst/>
          </a:prstGeom>
          <a:noFill/>
        </p:spPr>
        <p:txBody>
          <a:bodyPr wrap="square" rtlCol="0">
            <a:spAutoFit/>
          </a:bodyPr>
          <a:lstStyle/>
          <a:p>
            <a:pPr algn="ctr"/>
            <a:r>
              <a:rPr lang="en-US" sz="4000" dirty="0"/>
              <a:t>Alternates will receive the following e-mail.</a:t>
            </a:r>
          </a:p>
        </p:txBody>
      </p:sp>
      <p:sp>
        <p:nvSpPr>
          <p:cNvPr id="5" name="TextBox 4">
            <a:extLst>
              <a:ext uri="{FF2B5EF4-FFF2-40B4-BE49-F238E27FC236}">
                <a16:creationId xmlns:a16="http://schemas.microsoft.com/office/drawing/2014/main" id="{76A61F2D-CA7E-211F-2CE1-A1B4485B3A59}"/>
              </a:ext>
            </a:extLst>
          </p:cNvPr>
          <p:cNvSpPr txBox="1"/>
          <p:nvPr/>
        </p:nvSpPr>
        <p:spPr>
          <a:xfrm>
            <a:off x="1" y="2092709"/>
            <a:ext cx="12191999" cy="4555093"/>
          </a:xfrm>
          <a:prstGeom prst="rect">
            <a:avLst/>
          </a:prstGeom>
          <a:noFill/>
        </p:spPr>
        <p:txBody>
          <a:bodyPr wrap="square" rtlCol="0">
            <a:spAutoFit/>
          </a:bodyPr>
          <a:lstStyle/>
          <a:p>
            <a:r>
              <a:rPr lang="en-US" sz="1600" dirty="0"/>
              <a:t>Congratulations on being elected as an </a:t>
            </a:r>
            <a:r>
              <a:rPr lang="en-US" sz="1600" b="1" dirty="0"/>
              <a:t>Alternate Delegate</a:t>
            </a:r>
            <a:r>
              <a:rPr lang="en-US" sz="1600" dirty="0"/>
              <a:t> for the 2026 Florida State Convention. Your Financial Secretary has completed the task of certifying the election on behalf of your council. As an alternate, you stand ready to become a delegate in the event the elected delegates are unable to attend. </a:t>
            </a:r>
            <a:r>
              <a:rPr lang="en-US" sz="1600" b="1" dirty="0"/>
              <a:t>You will not be able to register for the 2026 Florida State Council Convention as a delegate</a:t>
            </a:r>
            <a:r>
              <a:rPr lang="en-US" sz="1600" dirty="0"/>
              <a:t> until such time as one of the elected delegate cannot attend. If you move from alternate to delegate, it is your responsibility to register to attend. If you are chosen to be a delegate from your current alternate status you will need to log onto our website at </a:t>
            </a:r>
            <a:r>
              <a:rPr lang="en-US" sz="1600" dirty="0">
                <a:hlinkClick r:id="rId4"/>
              </a:rPr>
              <a:t>https://www.floridakofc.org/</a:t>
            </a:r>
            <a:r>
              <a:rPr lang="en-US" sz="1600" dirty="0"/>
              <a:t> Click the "Member Log In" and log into your account. Next, from the Account Dashboard screen Click the blue box that says "Convention Registration" and follow the instructions.</a:t>
            </a:r>
          </a:p>
          <a:p>
            <a:r>
              <a:rPr lang="en-US" sz="1600" dirty="0"/>
              <a:t>If you are not chosen to be a delegate to the convention but still wish to attend at your own expense, email ConventionRegistration@FloridaKofC.org and in the email state you are an alternate delegate who wishes to attend the convention as a guest. A member of the registration team will email you back when you are able to complete your registration. </a:t>
            </a:r>
          </a:p>
          <a:p>
            <a:r>
              <a:rPr lang="en-US" sz="1600" dirty="0"/>
              <a:t>Please remember that only two persons (Delegates or Alternates) from each Council may register as Delegates for the Convention. Those attending as Delegates must be already designated as attending the Convention by the Financial Secretary. However, you still must individually register for the Convention. Failure to register for the convention before May 1, 2026 will cause the registration team to deny you entry into the convention.</a:t>
            </a:r>
          </a:p>
          <a:p>
            <a:r>
              <a:rPr lang="en-US" sz="1600" dirty="0"/>
              <a:t>Be sure to review all of the pages pertaining to registration for the convention. This includes reviewing the dress code, spouse and guest activities, agenda on where to be and what to do and the most important, hotel registration. </a:t>
            </a:r>
          </a:p>
          <a:p>
            <a:r>
              <a:rPr lang="en-US" sz="1600" dirty="0"/>
              <a:t>Should you have any issues email conventionregistration@FloridaKofC.org </a:t>
            </a:r>
          </a:p>
          <a:p>
            <a:endParaRPr lang="en-US" dirty="0"/>
          </a:p>
        </p:txBody>
      </p:sp>
      <p:pic>
        <p:nvPicPr>
          <p:cNvPr id="8" name="Picture 7" descr="A picture containing text&#10;&#10;AI-generated content may be incorrect.">
            <a:extLst>
              <a:ext uri="{FF2B5EF4-FFF2-40B4-BE49-F238E27FC236}">
                <a16:creationId xmlns:a16="http://schemas.microsoft.com/office/drawing/2014/main" id="{8324B61E-B2F4-522B-E295-34A2881D6E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1951" y="5002"/>
            <a:ext cx="1460049" cy="1471730"/>
          </a:xfrm>
          <a:prstGeom prst="rect">
            <a:avLst/>
          </a:prstGeom>
        </p:spPr>
      </p:pic>
    </p:spTree>
    <p:extLst>
      <p:ext uri="{BB962C8B-B14F-4D97-AF65-F5344CB8AC3E}">
        <p14:creationId xmlns:p14="http://schemas.microsoft.com/office/powerpoint/2010/main" val="2305801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2BC43-3EA9-97C1-A31A-3BCB65ED255F}"/>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8B309C99-9600-CD5F-074A-E814AF40E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C40CB937-4A1A-567B-BB27-8C652D3C0E54}"/>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sp>
        <p:nvSpPr>
          <p:cNvPr id="2" name="TextBox 1">
            <a:extLst>
              <a:ext uri="{FF2B5EF4-FFF2-40B4-BE49-F238E27FC236}">
                <a16:creationId xmlns:a16="http://schemas.microsoft.com/office/drawing/2014/main" id="{FCD17B83-B571-44C5-5909-0F316A77B8A7}"/>
              </a:ext>
            </a:extLst>
          </p:cNvPr>
          <p:cNvSpPr txBox="1"/>
          <p:nvPr/>
        </p:nvSpPr>
        <p:spPr>
          <a:xfrm>
            <a:off x="1600611" y="2551837"/>
            <a:ext cx="8990776" cy="1754326"/>
          </a:xfrm>
          <a:prstGeom prst="rect">
            <a:avLst/>
          </a:prstGeom>
          <a:noFill/>
        </p:spPr>
        <p:txBody>
          <a:bodyPr wrap="square" rtlCol="0">
            <a:spAutoFit/>
          </a:bodyPr>
          <a:lstStyle/>
          <a:p>
            <a:r>
              <a:rPr lang="en-US" sz="5400" dirty="0"/>
              <a:t>Questions regarding the Election of Delegates process!</a:t>
            </a:r>
          </a:p>
        </p:txBody>
      </p:sp>
      <p:pic>
        <p:nvPicPr>
          <p:cNvPr id="6" name="Picture 5" descr="A picture containing text&#10;&#10;AI-generated content may be incorrect.">
            <a:extLst>
              <a:ext uri="{FF2B5EF4-FFF2-40B4-BE49-F238E27FC236}">
                <a16:creationId xmlns:a16="http://schemas.microsoft.com/office/drawing/2014/main" id="{C9841FB4-D0FC-797B-E6D1-4D4B97549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801" y="-1"/>
            <a:ext cx="1506199" cy="1518249"/>
          </a:xfrm>
          <a:prstGeom prst="rect">
            <a:avLst/>
          </a:prstGeom>
        </p:spPr>
      </p:pic>
    </p:spTree>
    <p:extLst>
      <p:ext uri="{BB962C8B-B14F-4D97-AF65-F5344CB8AC3E}">
        <p14:creationId xmlns:p14="http://schemas.microsoft.com/office/powerpoint/2010/main" val="8740450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7EB58A-25E2-AD44-7868-1B114A2B9C50}"/>
              </a:ext>
            </a:extLst>
          </p:cNvPr>
          <p:cNvSpPr txBox="1"/>
          <p:nvPr/>
        </p:nvSpPr>
        <p:spPr>
          <a:xfrm>
            <a:off x="2608153" y="2367171"/>
            <a:ext cx="6975692" cy="2123658"/>
          </a:xfrm>
          <a:prstGeom prst="rect">
            <a:avLst/>
          </a:prstGeom>
          <a:noFill/>
        </p:spPr>
        <p:txBody>
          <a:bodyPr wrap="none" rtlCol="0">
            <a:spAutoFit/>
          </a:bodyPr>
          <a:lstStyle/>
          <a:p>
            <a:pPr algn="ctr"/>
            <a:r>
              <a:rPr lang="en-US" sz="4400" dirty="0"/>
              <a:t>2026 Florida State Council </a:t>
            </a:r>
          </a:p>
          <a:p>
            <a:pPr algn="ctr"/>
            <a:r>
              <a:rPr lang="en-US" sz="4400" dirty="0"/>
              <a:t>State Convention Registration</a:t>
            </a:r>
          </a:p>
          <a:p>
            <a:pPr algn="ctr"/>
            <a:r>
              <a:rPr lang="en-US" sz="4400" dirty="0"/>
              <a:t>UPDATE</a:t>
            </a:r>
          </a:p>
        </p:txBody>
      </p:sp>
      <p:pic>
        <p:nvPicPr>
          <p:cNvPr id="5" name="Picture 4" descr="A picture containing text, logo, emblem, symbol">
            <a:extLst>
              <a:ext uri="{FF2B5EF4-FFF2-40B4-BE49-F238E27FC236}">
                <a16:creationId xmlns:a16="http://schemas.microsoft.com/office/drawing/2014/main" id="{F1D97C2B-BE3F-C763-D3B3-24D24241A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7" name="TextBox 6">
            <a:extLst>
              <a:ext uri="{FF2B5EF4-FFF2-40B4-BE49-F238E27FC236}">
                <a16:creationId xmlns:a16="http://schemas.microsoft.com/office/drawing/2014/main" id="{B1692521-F683-7743-C745-7546A27E0346}"/>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4" name="Picture 3" descr="A picture containing text&#10;&#10;AI-generated content may be incorrect.">
            <a:extLst>
              <a:ext uri="{FF2B5EF4-FFF2-40B4-BE49-F238E27FC236}">
                <a16:creationId xmlns:a16="http://schemas.microsoft.com/office/drawing/2014/main" id="{E2777B5B-CD7E-CF8A-BCAE-5022FB27B7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800" y="19454"/>
            <a:ext cx="1506199" cy="1518249"/>
          </a:xfrm>
          <a:prstGeom prst="rect">
            <a:avLst/>
          </a:prstGeom>
        </p:spPr>
      </p:pic>
    </p:spTree>
    <p:extLst>
      <p:ext uri="{BB962C8B-B14F-4D97-AF65-F5344CB8AC3E}">
        <p14:creationId xmlns:p14="http://schemas.microsoft.com/office/powerpoint/2010/main" val="37726724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vention Registration Home Screen">
            <a:extLst>
              <a:ext uri="{FF2B5EF4-FFF2-40B4-BE49-F238E27FC236}">
                <a16:creationId xmlns:a16="http://schemas.microsoft.com/office/drawing/2014/main" id="{AC2E8B9E-4D4C-57B1-DCB2-5C9B84DDC2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8389" y="1513104"/>
            <a:ext cx="5255220" cy="3657600"/>
          </a:xfrm>
          <a:prstGeom prst="rect">
            <a:avLst/>
          </a:prstGeom>
        </p:spPr>
      </p:pic>
      <p:sp>
        <p:nvSpPr>
          <p:cNvPr id="7" name="TextBox 6">
            <a:extLst>
              <a:ext uri="{FF2B5EF4-FFF2-40B4-BE49-F238E27FC236}">
                <a16:creationId xmlns:a16="http://schemas.microsoft.com/office/drawing/2014/main" id="{2D5FD9F7-ED69-8AA4-4E6E-D482FA868A2F}"/>
              </a:ext>
            </a:extLst>
          </p:cNvPr>
          <p:cNvSpPr txBox="1"/>
          <p:nvPr/>
        </p:nvSpPr>
        <p:spPr>
          <a:xfrm>
            <a:off x="3771678" y="5165558"/>
            <a:ext cx="4123373" cy="923330"/>
          </a:xfrm>
          <a:prstGeom prst="rect">
            <a:avLst/>
          </a:prstGeom>
          <a:noFill/>
        </p:spPr>
        <p:txBody>
          <a:bodyPr wrap="none" rtlCol="0">
            <a:spAutoFit/>
          </a:bodyPr>
          <a:lstStyle/>
          <a:p>
            <a:r>
              <a:rPr lang="en-US" dirty="0"/>
              <a:t>Updated Convention Registration Screen</a:t>
            </a:r>
          </a:p>
          <a:p>
            <a:r>
              <a:rPr lang="en-US" dirty="0"/>
              <a:t>Only the current years convention is listed</a:t>
            </a:r>
          </a:p>
          <a:p>
            <a:r>
              <a:rPr lang="en-US" dirty="0"/>
              <a:t>Past conventions are hidden from view.</a:t>
            </a:r>
          </a:p>
        </p:txBody>
      </p:sp>
      <p:pic>
        <p:nvPicPr>
          <p:cNvPr id="3" name="Picture 2" descr="A picture containing text, logo, emblem, symbol">
            <a:extLst>
              <a:ext uri="{FF2B5EF4-FFF2-40B4-BE49-F238E27FC236}">
                <a16:creationId xmlns:a16="http://schemas.microsoft.com/office/drawing/2014/main" id="{B918DE84-3FBF-3AE8-3074-F924B12C9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8" name="TextBox 7">
            <a:extLst>
              <a:ext uri="{FF2B5EF4-FFF2-40B4-BE49-F238E27FC236}">
                <a16:creationId xmlns:a16="http://schemas.microsoft.com/office/drawing/2014/main" id="{168B074B-DFF9-65A1-1921-D01F06DAC8E1}"/>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pic>
        <p:nvPicPr>
          <p:cNvPr id="4" name="Picture 3" descr="A picture containing text&#10;&#10;AI-generated content may be incorrect.">
            <a:extLst>
              <a:ext uri="{FF2B5EF4-FFF2-40B4-BE49-F238E27FC236}">
                <a16:creationId xmlns:a16="http://schemas.microsoft.com/office/drawing/2014/main" id="{6B889F3A-4713-6848-5614-6327B3CA40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1" y="-13552"/>
            <a:ext cx="1506199" cy="1518249"/>
          </a:xfrm>
          <a:prstGeom prst="rect">
            <a:avLst/>
          </a:prstGeom>
        </p:spPr>
      </p:pic>
    </p:spTree>
    <p:extLst>
      <p:ext uri="{BB962C8B-B14F-4D97-AF65-F5344CB8AC3E}">
        <p14:creationId xmlns:p14="http://schemas.microsoft.com/office/powerpoint/2010/main" val="15888641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vention Registration Step 1">
            <a:extLst>
              <a:ext uri="{FF2B5EF4-FFF2-40B4-BE49-F238E27FC236}">
                <a16:creationId xmlns:a16="http://schemas.microsoft.com/office/drawing/2014/main" id="{1EDAAEA5-5602-63B5-179C-A1FD4E62D6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421" y="1518249"/>
            <a:ext cx="4203156" cy="3657600"/>
          </a:xfrm>
          <a:prstGeom prst="rect">
            <a:avLst/>
          </a:prstGeom>
        </p:spPr>
      </p:pic>
      <p:sp>
        <p:nvSpPr>
          <p:cNvPr id="7" name="TextBox 6">
            <a:extLst>
              <a:ext uri="{FF2B5EF4-FFF2-40B4-BE49-F238E27FC236}">
                <a16:creationId xmlns:a16="http://schemas.microsoft.com/office/drawing/2014/main" id="{98A4362F-D7F7-5190-B811-E67BA4716DD0}"/>
              </a:ext>
            </a:extLst>
          </p:cNvPr>
          <p:cNvSpPr txBox="1"/>
          <p:nvPr/>
        </p:nvSpPr>
        <p:spPr>
          <a:xfrm>
            <a:off x="2052393" y="5032251"/>
            <a:ext cx="7231018" cy="923330"/>
          </a:xfrm>
          <a:prstGeom prst="rect">
            <a:avLst/>
          </a:prstGeom>
          <a:noFill/>
        </p:spPr>
        <p:txBody>
          <a:bodyPr wrap="none" rtlCol="0">
            <a:spAutoFit/>
          </a:bodyPr>
          <a:lstStyle/>
          <a:p>
            <a:r>
              <a:rPr lang="en-US" dirty="0"/>
              <a:t>This is Step 1. Only the information in white can be edited from this screen.</a:t>
            </a:r>
          </a:p>
          <a:p>
            <a:r>
              <a:rPr lang="en-US" dirty="0"/>
              <a:t>Organizational Roles can be changed but delegates must select Delegate</a:t>
            </a:r>
          </a:p>
          <a:p>
            <a:r>
              <a:rPr lang="en-US" dirty="0"/>
              <a:t>Exceptions email me at ConventionRegistration@FloridaKofC.org</a:t>
            </a:r>
          </a:p>
        </p:txBody>
      </p:sp>
      <p:pic>
        <p:nvPicPr>
          <p:cNvPr id="3" name="Picture 2" descr="A picture containing text, logo, emblem, symbol">
            <a:extLst>
              <a:ext uri="{FF2B5EF4-FFF2-40B4-BE49-F238E27FC236}">
                <a16:creationId xmlns:a16="http://schemas.microsoft.com/office/drawing/2014/main" id="{67B9C5C4-AD71-242A-EABD-2840B31CE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8" name="TextBox 7">
            <a:extLst>
              <a:ext uri="{FF2B5EF4-FFF2-40B4-BE49-F238E27FC236}">
                <a16:creationId xmlns:a16="http://schemas.microsoft.com/office/drawing/2014/main" id="{96FBDCD9-F9A9-D603-0F35-C4909EC238A5}"/>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pic>
        <p:nvPicPr>
          <p:cNvPr id="4" name="Picture 3" descr="A picture containing text&#10;&#10;AI-generated content may be incorrect.">
            <a:extLst>
              <a:ext uri="{FF2B5EF4-FFF2-40B4-BE49-F238E27FC236}">
                <a16:creationId xmlns:a16="http://schemas.microsoft.com/office/drawing/2014/main" id="{947FDF2F-228E-AE6D-CC13-B9906B45A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3" y="0"/>
            <a:ext cx="1506198" cy="1518248"/>
          </a:xfrm>
          <a:prstGeom prst="rect">
            <a:avLst/>
          </a:prstGeom>
        </p:spPr>
      </p:pic>
    </p:spTree>
    <p:extLst>
      <p:ext uri="{BB962C8B-B14F-4D97-AF65-F5344CB8AC3E}">
        <p14:creationId xmlns:p14="http://schemas.microsoft.com/office/powerpoint/2010/main" val="4726171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623" y="1998194"/>
            <a:ext cx="10640754" cy="1994711"/>
          </a:xfrm>
        </p:spPr>
        <p:txBody>
          <a:bodyPr vert="horz" lIns="91440" tIns="45720" rIns="91440" bIns="45720" rtlCol="0" anchor="b">
            <a:noAutofit/>
          </a:bodyPr>
          <a:lstStyle/>
          <a:p>
            <a:br>
              <a:rPr lang="en-US" b="1" dirty="0">
                <a:effectLst>
                  <a:outerShdw blurRad="38100" dist="38100" dir="2700000" algn="tl">
                    <a:srgbClr val="000000">
                      <a:alpha val="43137"/>
                    </a:srgbClr>
                  </a:outerShdw>
                </a:effectLst>
                <a:latin typeface="Book Antiqua"/>
                <a:cs typeface="Calibri Light"/>
              </a:rPr>
            </a:br>
            <a:endParaRPr lang="en-US" sz="8000"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707D7F4E-51B0-4984-893B-1ABDE45B0C70}"/>
              </a:ext>
            </a:extLst>
          </p:cNvPr>
          <p:cNvSpPr txBox="1"/>
          <p:nvPr/>
        </p:nvSpPr>
        <p:spPr>
          <a:xfrm rot="-10800000" flipV="1">
            <a:off x="959519" y="4828826"/>
            <a:ext cx="1027296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effectLst>
                  <a:outerShdw blurRad="38100" dist="38100" dir="2700000" algn="tl">
                    <a:srgbClr val="000000">
                      <a:alpha val="43137"/>
                    </a:srgbClr>
                  </a:outerShdw>
                </a:effectLst>
                <a:latin typeface="Book Antiqua"/>
                <a:cs typeface="Segoe UI"/>
              </a:rPr>
              <a:t>​</a:t>
            </a:r>
          </a:p>
        </p:txBody>
      </p:sp>
      <p:pic>
        <p:nvPicPr>
          <p:cNvPr id="6" name="Picture 5" descr="A picture containing text, logo, emblem, symbol">
            <a:extLst>
              <a:ext uri="{FF2B5EF4-FFF2-40B4-BE49-F238E27FC236}">
                <a16:creationId xmlns:a16="http://schemas.microsoft.com/office/drawing/2014/main" id="{A0DF537E-F7FB-01DE-D95F-CF0CDE44E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6F24CB66-F289-8786-43A1-094157E98EFE}"/>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State Warden|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sp>
        <p:nvSpPr>
          <p:cNvPr id="7" name="TextBox 6">
            <a:extLst>
              <a:ext uri="{FF2B5EF4-FFF2-40B4-BE49-F238E27FC236}">
                <a16:creationId xmlns:a16="http://schemas.microsoft.com/office/drawing/2014/main" id="{C50F45EA-5CC2-E1F5-BD62-D1201C40BDBE}"/>
              </a:ext>
            </a:extLst>
          </p:cNvPr>
          <p:cNvSpPr txBox="1"/>
          <p:nvPr/>
        </p:nvSpPr>
        <p:spPr>
          <a:xfrm>
            <a:off x="-1" y="1443283"/>
            <a:ext cx="12191999" cy="4431983"/>
          </a:xfrm>
          <a:prstGeom prst="rect">
            <a:avLst/>
          </a:prstGeom>
          <a:noFill/>
        </p:spPr>
        <p:txBody>
          <a:bodyPr wrap="square" rtlCol="0">
            <a:spAutoFit/>
          </a:bodyPr>
          <a:lstStyle/>
          <a:p>
            <a:pPr algn="ctr"/>
            <a:r>
              <a:rPr lang="en-US" sz="4800" b="1" dirty="0"/>
              <a:t>Agenda</a:t>
            </a:r>
          </a:p>
          <a:p>
            <a:pPr algn="ctr"/>
            <a:endParaRPr lang="en-US" sz="3600" dirty="0"/>
          </a:p>
          <a:p>
            <a:pPr algn="ctr"/>
            <a:r>
              <a:rPr lang="en-US" sz="3600" dirty="0"/>
              <a:t>Accessing and Using the Election of Delegates System</a:t>
            </a:r>
          </a:p>
          <a:p>
            <a:pPr algn="ctr"/>
            <a:endParaRPr lang="en-US" dirty="0"/>
          </a:p>
          <a:p>
            <a:pPr algn="ctr"/>
            <a:r>
              <a:rPr lang="en-US" sz="3600" dirty="0"/>
              <a:t>Accessing and Registering for the 2026 State Convention</a:t>
            </a:r>
          </a:p>
          <a:p>
            <a:pPr algn="ctr"/>
            <a:endParaRPr lang="en-US" dirty="0"/>
          </a:p>
          <a:p>
            <a:pPr algn="ctr"/>
            <a:r>
              <a:rPr lang="en-US" sz="3600" dirty="0"/>
              <a:t>The Use of the State Form 1728</a:t>
            </a:r>
          </a:p>
          <a:p>
            <a:pPr algn="ctr"/>
            <a:endParaRPr lang="en-US" dirty="0"/>
          </a:p>
          <a:p>
            <a:pPr algn="ctr"/>
            <a:r>
              <a:rPr lang="en-US" sz="3600" dirty="0"/>
              <a:t>Navigating Supreme Website for Resources</a:t>
            </a:r>
          </a:p>
        </p:txBody>
      </p:sp>
      <p:pic>
        <p:nvPicPr>
          <p:cNvPr id="10" name="Picture 9">
            <a:extLst>
              <a:ext uri="{FF2B5EF4-FFF2-40B4-BE49-F238E27FC236}">
                <a16:creationId xmlns:a16="http://schemas.microsoft.com/office/drawing/2014/main" id="{AFAA7E02-2F8A-DD8A-471B-9F03759FD9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8843" y="0"/>
            <a:ext cx="1506198" cy="1518248"/>
          </a:xfrm>
          <a:prstGeom prst="rect">
            <a:avLst/>
          </a:prstGeom>
        </p:spPr>
      </p:pic>
    </p:spTree>
    <p:extLst>
      <p:ext uri="{BB962C8B-B14F-4D97-AF65-F5344CB8AC3E}">
        <p14:creationId xmlns:p14="http://schemas.microsoft.com/office/powerpoint/2010/main" val="1194861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vention Registration Step 2">
            <a:extLst>
              <a:ext uri="{FF2B5EF4-FFF2-40B4-BE49-F238E27FC236}">
                <a16:creationId xmlns:a16="http://schemas.microsoft.com/office/drawing/2014/main" id="{6078368F-349D-EECE-2737-E68107AC8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2736" y="1600200"/>
            <a:ext cx="4166525" cy="3657600"/>
          </a:xfrm>
          <a:prstGeom prst="rect">
            <a:avLst/>
          </a:prstGeom>
        </p:spPr>
      </p:pic>
      <p:sp>
        <p:nvSpPr>
          <p:cNvPr id="7" name="TextBox 6">
            <a:extLst>
              <a:ext uri="{FF2B5EF4-FFF2-40B4-BE49-F238E27FC236}">
                <a16:creationId xmlns:a16="http://schemas.microsoft.com/office/drawing/2014/main" id="{F41D8E9A-AA03-EE1F-1628-9578529C0317}"/>
              </a:ext>
            </a:extLst>
          </p:cNvPr>
          <p:cNvSpPr txBox="1"/>
          <p:nvPr/>
        </p:nvSpPr>
        <p:spPr>
          <a:xfrm>
            <a:off x="2814332" y="5032252"/>
            <a:ext cx="6563335" cy="1200329"/>
          </a:xfrm>
          <a:prstGeom prst="rect">
            <a:avLst/>
          </a:prstGeom>
          <a:noFill/>
        </p:spPr>
        <p:txBody>
          <a:bodyPr wrap="none" rtlCol="0">
            <a:spAutoFit/>
          </a:bodyPr>
          <a:lstStyle/>
          <a:p>
            <a:pPr algn="ctr"/>
            <a:r>
              <a:rPr lang="en-US" dirty="0"/>
              <a:t>Step 2 – Adding your spouse</a:t>
            </a:r>
          </a:p>
          <a:p>
            <a:pPr algn="ctr"/>
            <a:r>
              <a:rPr lang="en-US" dirty="0"/>
              <a:t>You must select if your spouse is attending.</a:t>
            </a:r>
          </a:p>
          <a:p>
            <a:pPr algn="ctr"/>
            <a:r>
              <a:rPr lang="en-US" dirty="0"/>
              <a:t>You are required to add her name. If only bringing other non spouse</a:t>
            </a:r>
          </a:p>
          <a:p>
            <a:pPr algn="ctr"/>
            <a:r>
              <a:rPr lang="en-US" dirty="0"/>
              <a:t>Add there names here. </a:t>
            </a:r>
          </a:p>
        </p:txBody>
      </p:sp>
      <p:pic>
        <p:nvPicPr>
          <p:cNvPr id="3" name="Picture 2" descr="A picture containing text, logo, emblem, symbol">
            <a:extLst>
              <a:ext uri="{FF2B5EF4-FFF2-40B4-BE49-F238E27FC236}">
                <a16:creationId xmlns:a16="http://schemas.microsoft.com/office/drawing/2014/main" id="{696C9E56-5E14-0D7D-10FE-CA6719B6B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8" name="TextBox 7">
            <a:extLst>
              <a:ext uri="{FF2B5EF4-FFF2-40B4-BE49-F238E27FC236}">
                <a16:creationId xmlns:a16="http://schemas.microsoft.com/office/drawing/2014/main" id="{58D85749-ABD2-068A-C7F3-85BB9303967A}"/>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pic>
        <p:nvPicPr>
          <p:cNvPr id="4" name="Picture 3">
            <a:extLst>
              <a:ext uri="{FF2B5EF4-FFF2-40B4-BE49-F238E27FC236}">
                <a16:creationId xmlns:a16="http://schemas.microsoft.com/office/drawing/2014/main" id="{8721B3DD-4C3D-E1FE-5BAF-72B4777021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5103" y="19455"/>
            <a:ext cx="1486898" cy="1498794"/>
          </a:xfrm>
          <a:prstGeom prst="rect">
            <a:avLst/>
          </a:prstGeom>
        </p:spPr>
      </p:pic>
    </p:spTree>
    <p:extLst>
      <p:ext uri="{BB962C8B-B14F-4D97-AF65-F5344CB8AC3E}">
        <p14:creationId xmlns:p14="http://schemas.microsoft.com/office/powerpoint/2010/main" val="252056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vention Registration Step 2 Yes">
            <a:extLst>
              <a:ext uri="{FF2B5EF4-FFF2-40B4-BE49-F238E27FC236}">
                <a16:creationId xmlns:a16="http://schemas.microsoft.com/office/drawing/2014/main" id="{ED7C5A09-1E20-D9FA-ECF6-F6E2235A9D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8854" y="1600200"/>
            <a:ext cx="4074289" cy="3657600"/>
          </a:xfrm>
          <a:prstGeom prst="rect">
            <a:avLst/>
          </a:prstGeom>
        </p:spPr>
      </p:pic>
      <p:sp>
        <p:nvSpPr>
          <p:cNvPr id="7" name="TextBox 6">
            <a:extLst>
              <a:ext uri="{FF2B5EF4-FFF2-40B4-BE49-F238E27FC236}">
                <a16:creationId xmlns:a16="http://schemas.microsoft.com/office/drawing/2014/main" id="{8AADC530-FA5E-D8D3-9EEC-75EF5F73AFB0}"/>
              </a:ext>
            </a:extLst>
          </p:cNvPr>
          <p:cNvSpPr txBox="1"/>
          <p:nvPr/>
        </p:nvSpPr>
        <p:spPr>
          <a:xfrm>
            <a:off x="3597879" y="5114017"/>
            <a:ext cx="4413068" cy="369332"/>
          </a:xfrm>
          <a:prstGeom prst="rect">
            <a:avLst/>
          </a:prstGeom>
          <a:noFill/>
        </p:spPr>
        <p:txBody>
          <a:bodyPr wrap="none" rtlCol="0">
            <a:spAutoFit/>
          </a:bodyPr>
          <a:lstStyle/>
          <a:p>
            <a:r>
              <a:rPr lang="en-US" dirty="0"/>
              <a:t>Step 2 After adding the wife and/or girlfriend</a:t>
            </a:r>
          </a:p>
        </p:txBody>
      </p:sp>
      <p:pic>
        <p:nvPicPr>
          <p:cNvPr id="3" name="Picture 2" descr="A picture containing text, logo, emblem, symbol">
            <a:extLst>
              <a:ext uri="{FF2B5EF4-FFF2-40B4-BE49-F238E27FC236}">
                <a16:creationId xmlns:a16="http://schemas.microsoft.com/office/drawing/2014/main" id="{6103D83E-3DBC-EE4D-848A-C55FBAB79E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8" name="TextBox 7">
            <a:extLst>
              <a:ext uri="{FF2B5EF4-FFF2-40B4-BE49-F238E27FC236}">
                <a16:creationId xmlns:a16="http://schemas.microsoft.com/office/drawing/2014/main" id="{200C43AA-21BC-1CFB-AE6E-6CB51D3D58C7}"/>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pic>
        <p:nvPicPr>
          <p:cNvPr id="4" name="Picture 3">
            <a:extLst>
              <a:ext uri="{FF2B5EF4-FFF2-40B4-BE49-F238E27FC236}">
                <a16:creationId xmlns:a16="http://schemas.microsoft.com/office/drawing/2014/main" id="{BBF8D54E-99CA-8FAB-F01D-2BF0628DF4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5103" y="19455"/>
            <a:ext cx="1486898" cy="1498794"/>
          </a:xfrm>
          <a:prstGeom prst="rect">
            <a:avLst/>
          </a:prstGeom>
        </p:spPr>
      </p:pic>
    </p:spTree>
    <p:extLst>
      <p:ext uri="{BB962C8B-B14F-4D97-AF65-F5344CB8AC3E}">
        <p14:creationId xmlns:p14="http://schemas.microsoft.com/office/powerpoint/2010/main" val="39967017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menu&#10;&#10;Description automatically generated">
            <a:extLst>
              <a:ext uri="{FF2B5EF4-FFF2-40B4-BE49-F238E27FC236}">
                <a16:creationId xmlns:a16="http://schemas.microsoft.com/office/drawing/2014/main" id="{47F53FFA-D6DF-2264-A426-E7F3DF3618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1036" y="1567418"/>
            <a:ext cx="3579304" cy="4745594"/>
          </a:xfrm>
          <a:prstGeom prst="rect">
            <a:avLst/>
          </a:prstGeom>
        </p:spPr>
      </p:pic>
      <p:sp>
        <p:nvSpPr>
          <p:cNvPr id="7" name="TextBox 6" descr="Convention Registration Step 3 Options">
            <a:extLst>
              <a:ext uri="{FF2B5EF4-FFF2-40B4-BE49-F238E27FC236}">
                <a16:creationId xmlns:a16="http://schemas.microsoft.com/office/drawing/2014/main" id="{59228F1E-C95B-3A92-AD59-EC2AB3769774}"/>
              </a:ext>
            </a:extLst>
          </p:cNvPr>
          <p:cNvSpPr txBox="1"/>
          <p:nvPr/>
        </p:nvSpPr>
        <p:spPr>
          <a:xfrm>
            <a:off x="6096001" y="1788696"/>
            <a:ext cx="3952877" cy="4524315"/>
          </a:xfrm>
          <a:prstGeom prst="rect">
            <a:avLst/>
          </a:prstGeom>
          <a:noFill/>
        </p:spPr>
        <p:txBody>
          <a:bodyPr wrap="none" rtlCol="0">
            <a:spAutoFit/>
          </a:bodyPr>
          <a:lstStyle/>
          <a:p>
            <a:r>
              <a:rPr lang="en-US" dirty="0"/>
              <a:t>Step 3 – Choose Your Options</a:t>
            </a:r>
          </a:p>
          <a:p>
            <a:r>
              <a:rPr lang="en-US" dirty="0"/>
              <a:t>Greyed out boxes cannot be selected</a:t>
            </a:r>
          </a:p>
          <a:p>
            <a:r>
              <a:rPr lang="en-US" dirty="0"/>
              <a:t>Don’t forget your spouse (Ed)</a:t>
            </a:r>
          </a:p>
          <a:p>
            <a:r>
              <a:rPr lang="en-US" dirty="0"/>
              <a:t>New for this year…</a:t>
            </a:r>
          </a:p>
          <a:p>
            <a:r>
              <a:rPr lang="en-US" dirty="0"/>
              <a:t>You can only choose the </a:t>
            </a:r>
          </a:p>
          <a:p>
            <a:r>
              <a:rPr lang="en-US" dirty="0"/>
              <a:t>Saturday Banquet</a:t>
            </a:r>
          </a:p>
          <a:p>
            <a:r>
              <a:rPr lang="en-US" dirty="0"/>
              <a:t>Or the </a:t>
            </a:r>
          </a:p>
          <a:p>
            <a:r>
              <a:rPr lang="en-US" dirty="0"/>
              <a:t>Saturday Kid’s Pizza Party</a:t>
            </a:r>
          </a:p>
          <a:p>
            <a:r>
              <a:rPr lang="en-US" dirty="0"/>
              <a:t>Not Both (Yes, people did it last year!)</a:t>
            </a:r>
          </a:p>
          <a:p>
            <a:endParaRPr lang="en-US" dirty="0"/>
          </a:p>
          <a:p>
            <a:r>
              <a:rPr lang="en-US" dirty="0"/>
              <a:t>Total amount due will appear at the </a:t>
            </a:r>
          </a:p>
          <a:p>
            <a:r>
              <a:rPr lang="en-US" dirty="0"/>
              <a:t>Bottom. </a:t>
            </a:r>
          </a:p>
          <a:p>
            <a:endParaRPr lang="en-US" dirty="0"/>
          </a:p>
          <a:p>
            <a:r>
              <a:rPr lang="en-US" dirty="0"/>
              <a:t>Any previous payment made will appear</a:t>
            </a:r>
          </a:p>
          <a:p>
            <a:r>
              <a:rPr lang="en-US" dirty="0"/>
              <a:t>In the Payments box.</a:t>
            </a:r>
          </a:p>
          <a:p>
            <a:endParaRPr lang="en-US" dirty="0"/>
          </a:p>
        </p:txBody>
      </p:sp>
      <p:pic>
        <p:nvPicPr>
          <p:cNvPr id="3" name="Picture 2" descr="A picture containing text, logo, emblem, symbol">
            <a:extLst>
              <a:ext uri="{FF2B5EF4-FFF2-40B4-BE49-F238E27FC236}">
                <a16:creationId xmlns:a16="http://schemas.microsoft.com/office/drawing/2014/main" id="{E8C10DCF-D442-665D-57B1-6195BC605A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8" name="TextBox 7">
            <a:extLst>
              <a:ext uri="{FF2B5EF4-FFF2-40B4-BE49-F238E27FC236}">
                <a16:creationId xmlns:a16="http://schemas.microsoft.com/office/drawing/2014/main" id="{2F2B403A-F588-56A8-BF2D-496E5856CFEC}"/>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pic>
        <p:nvPicPr>
          <p:cNvPr id="4" name="Picture 3" descr="A picture containing text&#10;&#10;AI-generated content may be incorrect.">
            <a:extLst>
              <a:ext uri="{FF2B5EF4-FFF2-40B4-BE49-F238E27FC236}">
                <a16:creationId xmlns:a16="http://schemas.microsoft.com/office/drawing/2014/main" id="{23E83BC7-4793-95ED-9307-BD1026CAF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3" y="0"/>
            <a:ext cx="1506198" cy="1518248"/>
          </a:xfrm>
          <a:prstGeom prst="rect">
            <a:avLst/>
          </a:prstGeom>
        </p:spPr>
      </p:pic>
    </p:spTree>
    <p:extLst>
      <p:ext uri="{BB962C8B-B14F-4D97-AF65-F5344CB8AC3E}">
        <p14:creationId xmlns:p14="http://schemas.microsoft.com/office/powerpoint/2010/main" val="37707241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vention Registration Step 4">
            <a:extLst>
              <a:ext uri="{FF2B5EF4-FFF2-40B4-BE49-F238E27FC236}">
                <a16:creationId xmlns:a16="http://schemas.microsoft.com/office/drawing/2014/main" id="{A1CAC3DD-8739-DBF9-D029-4FB1097F7B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8216" y="1600200"/>
            <a:ext cx="4411949" cy="3657600"/>
          </a:xfrm>
          <a:prstGeom prst="rect">
            <a:avLst/>
          </a:prstGeom>
        </p:spPr>
      </p:pic>
      <p:sp>
        <p:nvSpPr>
          <p:cNvPr id="7" name="TextBox 6" descr="Convention Registration Step 4 Options">
            <a:extLst>
              <a:ext uri="{FF2B5EF4-FFF2-40B4-BE49-F238E27FC236}">
                <a16:creationId xmlns:a16="http://schemas.microsoft.com/office/drawing/2014/main" id="{D6C1DBFB-A37C-585B-3AA3-65B72D192116}"/>
              </a:ext>
            </a:extLst>
          </p:cNvPr>
          <p:cNvSpPr txBox="1"/>
          <p:nvPr/>
        </p:nvSpPr>
        <p:spPr>
          <a:xfrm>
            <a:off x="6095999" y="1952947"/>
            <a:ext cx="5602584" cy="3416320"/>
          </a:xfrm>
          <a:prstGeom prst="rect">
            <a:avLst/>
          </a:prstGeom>
          <a:noFill/>
        </p:spPr>
        <p:txBody>
          <a:bodyPr wrap="square" rtlCol="0">
            <a:spAutoFit/>
          </a:bodyPr>
          <a:lstStyle/>
          <a:p>
            <a:r>
              <a:rPr lang="en-US" dirty="0"/>
              <a:t>If someone wants to cancel after they register, change Registrant Attendance box from “Will be Attending” to “Will not be Attending”</a:t>
            </a:r>
          </a:p>
          <a:p>
            <a:endParaRPr lang="en-US" dirty="0"/>
          </a:p>
          <a:p>
            <a:r>
              <a:rPr lang="en-US" dirty="0"/>
              <a:t>This step is where other selections can be made.</a:t>
            </a:r>
          </a:p>
          <a:p>
            <a:endParaRPr lang="en-US" dirty="0"/>
          </a:p>
          <a:p>
            <a:r>
              <a:rPr lang="en-US" dirty="0"/>
              <a:t>If a delegate is not attending the banquet. Add a note in the Special Meal Notes</a:t>
            </a:r>
          </a:p>
          <a:p>
            <a:endParaRPr lang="en-US" dirty="0"/>
          </a:p>
          <a:p>
            <a:r>
              <a:rPr lang="en-US" dirty="0"/>
              <a:t>The Saturday Banquet is part of the convention and WILL BE DEDUCTED FROM THE DELEGATES PER DIEM WHETHER THEY ATTEND OR NOT. NO EXCEPTIONS!!!</a:t>
            </a:r>
          </a:p>
        </p:txBody>
      </p:sp>
      <p:pic>
        <p:nvPicPr>
          <p:cNvPr id="3" name="Picture 2" descr="A picture containing text, logo, emblem, symbol">
            <a:extLst>
              <a:ext uri="{FF2B5EF4-FFF2-40B4-BE49-F238E27FC236}">
                <a16:creationId xmlns:a16="http://schemas.microsoft.com/office/drawing/2014/main" id="{C89E078A-C8EC-63D0-0768-23606FEA1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8" name="TextBox 7">
            <a:extLst>
              <a:ext uri="{FF2B5EF4-FFF2-40B4-BE49-F238E27FC236}">
                <a16:creationId xmlns:a16="http://schemas.microsoft.com/office/drawing/2014/main" id="{335FA265-A720-9576-DE34-1AA1A81FC41E}"/>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pic>
        <p:nvPicPr>
          <p:cNvPr id="4" name="Picture 3" descr="A picture containing text&#10;&#10;AI-generated content may be incorrect.">
            <a:extLst>
              <a:ext uri="{FF2B5EF4-FFF2-40B4-BE49-F238E27FC236}">
                <a16:creationId xmlns:a16="http://schemas.microsoft.com/office/drawing/2014/main" id="{C23A9BCC-D087-D737-F78F-F8719A7D31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2" y="0"/>
            <a:ext cx="1506198" cy="1518248"/>
          </a:xfrm>
          <a:prstGeom prst="rect">
            <a:avLst/>
          </a:prstGeom>
        </p:spPr>
      </p:pic>
    </p:spTree>
    <p:extLst>
      <p:ext uri="{BB962C8B-B14F-4D97-AF65-F5344CB8AC3E}">
        <p14:creationId xmlns:p14="http://schemas.microsoft.com/office/powerpoint/2010/main" val="268927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vention Registration Step 5 Table Selection">
            <a:extLst>
              <a:ext uri="{FF2B5EF4-FFF2-40B4-BE49-F238E27FC236}">
                <a16:creationId xmlns:a16="http://schemas.microsoft.com/office/drawing/2014/main" id="{E8A9C6C6-E36F-2B96-575C-6E3252B025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79" y="1893635"/>
            <a:ext cx="6140040" cy="3657600"/>
          </a:xfrm>
          <a:prstGeom prst="rect">
            <a:avLst/>
          </a:prstGeom>
        </p:spPr>
      </p:pic>
      <p:sp>
        <p:nvSpPr>
          <p:cNvPr id="7" name="TextBox 6">
            <a:extLst>
              <a:ext uri="{FF2B5EF4-FFF2-40B4-BE49-F238E27FC236}">
                <a16:creationId xmlns:a16="http://schemas.microsoft.com/office/drawing/2014/main" id="{528498A8-E784-BFD1-09D2-A44EDEB7386C}"/>
              </a:ext>
            </a:extLst>
          </p:cNvPr>
          <p:cNvSpPr txBox="1"/>
          <p:nvPr/>
        </p:nvSpPr>
        <p:spPr>
          <a:xfrm>
            <a:off x="7063121" y="2377903"/>
            <a:ext cx="5078889" cy="2585323"/>
          </a:xfrm>
          <a:prstGeom prst="rect">
            <a:avLst/>
          </a:prstGeom>
          <a:noFill/>
        </p:spPr>
        <p:txBody>
          <a:bodyPr wrap="square" rtlCol="0">
            <a:spAutoFit/>
          </a:bodyPr>
          <a:lstStyle/>
          <a:p>
            <a:r>
              <a:rPr lang="en-US" dirty="0"/>
              <a:t>Step 5 – Table Reservations Change for this year..</a:t>
            </a:r>
          </a:p>
          <a:p>
            <a:r>
              <a:rPr lang="en-US" dirty="0"/>
              <a:t>You have to sit at the same table as your spouse. (Yes, that happened too)</a:t>
            </a:r>
          </a:p>
          <a:p>
            <a:r>
              <a:rPr lang="en-US" dirty="0"/>
              <a:t>The process has been updated so, in theory, if you register yourself and later</a:t>
            </a:r>
          </a:p>
          <a:p>
            <a:r>
              <a:rPr lang="en-US" dirty="0"/>
              <a:t>Your spouse, the system recognizes you are already at the table is only one seat</a:t>
            </a:r>
          </a:p>
          <a:p>
            <a:r>
              <a:rPr lang="en-US" dirty="0"/>
              <a:t>Remains. Click Edit to select the table you wish to sit at. </a:t>
            </a:r>
          </a:p>
        </p:txBody>
      </p:sp>
      <p:pic>
        <p:nvPicPr>
          <p:cNvPr id="3" name="Picture 2" descr="A picture containing text, logo, emblem, symbol">
            <a:extLst>
              <a:ext uri="{FF2B5EF4-FFF2-40B4-BE49-F238E27FC236}">
                <a16:creationId xmlns:a16="http://schemas.microsoft.com/office/drawing/2014/main" id="{464B187F-D906-9716-033F-10F52BAD2D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8" name="TextBox 7">
            <a:extLst>
              <a:ext uri="{FF2B5EF4-FFF2-40B4-BE49-F238E27FC236}">
                <a16:creationId xmlns:a16="http://schemas.microsoft.com/office/drawing/2014/main" id="{75EB1C5C-48DB-24E3-55C9-AE94F6BE2E27}"/>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pic>
        <p:nvPicPr>
          <p:cNvPr id="4" name="Picture 3" descr="A picture containing text&#10;&#10;AI-generated content may be incorrect.">
            <a:extLst>
              <a:ext uri="{FF2B5EF4-FFF2-40B4-BE49-F238E27FC236}">
                <a16:creationId xmlns:a16="http://schemas.microsoft.com/office/drawing/2014/main" id="{E22CF99E-2E83-67F2-3556-126E6EF035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0" y="-1"/>
            <a:ext cx="1506199" cy="1518249"/>
          </a:xfrm>
          <a:prstGeom prst="rect">
            <a:avLst/>
          </a:prstGeom>
        </p:spPr>
      </p:pic>
    </p:spTree>
    <p:extLst>
      <p:ext uri="{BB962C8B-B14F-4D97-AF65-F5344CB8AC3E}">
        <p14:creationId xmlns:p14="http://schemas.microsoft.com/office/powerpoint/2010/main" val="169431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vention Registration Step 5 Table Selection">
            <a:extLst>
              <a:ext uri="{FF2B5EF4-FFF2-40B4-BE49-F238E27FC236}">
                <a16:creationId xmlns:a16="http://schemas.microsoft.com/office/drawing/2014/main" id="{0B8825CF-5E3E-52FD-4210-86A865CCC5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850" y="1836316"/>
            <a:ext cx="6457296" cy="3657600"/>
          </a:xfrm>
          <a:prstGeom prst="rect">
            <a:avLst/>
          </a:prstGeom>
        </p:spPr>
      </p:pic>
      <p:sp>
        <p:nvSpPr>
          <p:cNvPr id="7" name="TextBox 6">
            <a:extLst>
              <a:ext uri="{FF2B5EF4-FFF2-40B4-BE49-F238E27FC236}">
                <a16:creationId xmlns:a16="http://schemas.microsoft.com/office/drawing/2014/main" id="{54C948BA-7DFA-3A58-3745-CB9B216DDC05}"/>
              </a:ext>
            </a:extLst>
          </p:cNvPr>
          <p:cNvSpPr txBox="1"/>
          <p:nvPr/>
        </p:nvSpPr>
        <p:spPr>
          <a:xfrm>
            <a:off x="6993924" y="2283427"/>
            <a:ext cx="4250725" cy="1754326"/>
          </a:xfrm>
          <a:prstGeom prst="rect">
            <a:avLst/>
          </a:prstGeom>
          <a:noFill/>
        </p:spPr>
        <p:txBody>
          <a:bodyPr wrap="square" rtlCol="0">
            <a:spAutoFit/>
          </a:bodyPr>
          <a:lstStyle/>
          <a:p>
            <a:r>
              <a:rPr lang="en-US" dirty="0"/>
              <a:t>Select your table from this screen. You can only select the Round Blue Tables!</a:t>
            </a:r>
          </a:p>
          <a:p>
            <a:r>
              <a:rPr lang="en-US" dirty="0"/>
              <a:t>If “Special Seating” is selected from Step 4, the handicap tables can be selected.</a:t>
            </a:r>
          </a:p>
          <a:p>
            <a:r>
              <a:rPr lang="en-US" dirty="0"/>
              <a:t>The system is now set to require you and your spouse sit at the same table.</a:t>
            </a:r>
          </a:p>
        </p:txBody>
      </p:sp>
      <p:pic>
        <p:nvPicPr>
          <p:cNvPr id="3" name="Picture 2" descr="A picture containing text, logo, emblem, symbol">
            <a:extLst>
              <a:ext uri="{FF2B5EF4-FFF2-40B4-BE49-F238E27FC236}">
                <a16:creationId xmlns:a16="http://schemas.microsoft.com/office/drawing/2014/main" id="{BE87EC16-99E6-A167-6E0A-98C2BAB1C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8" name="TextBox 7">
            <a:extLst>
              <a:ext uri="{FF2B5EF4-FFF2-40B4-BE49-F238E27FC236}">
                <a16:creationId xmlns:a16="http://schemas.microsoft.com/office/drawing/2014/main" id="{EC67D04D-ED5A-45D0-625D-AADEC30998B5}"/>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pic>
        <p:nvPicPr>
          <p:cNvPr id="4" name="Picture 3" descr="A picture containing text&#10;&#10;AI-generated content may be incorrect.">
            <a:extLst>
              <a:ext uri="{FF2B5EF4-FFF2-40B4-BE49-F238E27FC236}">
                <a16:creationId xmlns:a16="http://schemas.microsoft.com/office/drawing/2014/main" id="{F4065150-C195-DE49-617D-775243D1AE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4612" y="-1"/>
            <a:ext cx="1506199" cy="1518249"/>
          </a:xfrm>
          <a:prstGeom prst="rect">
            <a:avLst/>
          </a:prstGeom>
        </p:spPr>
      </p:pic>
    </p:spTree>
    <p:extLst>
      <p:ext uri="{BB962C8B-B14F-4D97-AF65-F5344CB8AC3E}">
        <p14:creationId xmlns:p14="http://schemas.microsoft.com/office/powerpoint/2010/main" val="744355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vention Registration Step 5 Table Reservations">
            <a:extLst>
              <a:ext uri="{FF2B5EF4-FFF2-40B4-BE49-F238E27FC236}">
                <a16:creationId xmlns:a16="http://schemas.microsoft.com/office/drawing/2014/main" id="{C980D912-2CA6-B46C-430C-E411DC32D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3781" y="1697817"/>
            <a:ext cx="5944436" cy="3657600"/>
          </a:xfrm>
          <a:prstGeom prst="rect">
            <a:avLst/>
          </a:prstGeom>
        </p:spPr>
      </p:pic>
      <p:sp>
        <p:nvSpPr>
          <p:cNvPr id="7" name="TextBox 6">
            <a:extLst>
              <a:ext uri="{FF2B5EF4-FFF2-40B4-BE49-F238E27FC236}">
                <a16:creationId xmlns:a16="http://schemas.microsoft.com/office/drawing/2014/main" id="{FBEA2813-4258-DCF8-D729-12E8FD9438C7}"/>
              </a:ext>
            </a:extLst>
          </p:cNvPr>
          <p:cNvSpPr txBox="1"/>
          <p:nvPr/>
        </p:nvSpPr>
        <p:spPr>
          <a:xfrm>
            <a:off x="3833424" y="5032252"/>
            <a:ext cx="4525150" cy="646331"/>
          </a:xfrm>
          <a:prstGeom prst="rect">
            <a:avLst/>
          </a:prstGeom>
          <a:noFill/>
        </p:spPr>
        <p:txBody>
          <a:bodyPr wrap="none" rtlCol="0">
            <a:spAutoFit/>
          </a:bodyPr>
          <a:lstStyle/>
          <a:p>
            <a:pPr algn="ctr"/>
            <a:r>
              <a:rPr lang="en-US" dirty="0"/>
              <a:t>Step 5 – Table Reservations completion screen</a:t>
            </a:r>
          </a:p>
          <a:p>
            <a:pPr algn="ctr"/>
            <a:r>
              <a:rPr lang="en-US" dirty="0"/>
              <a:t>Verify the table is selected.</a:t>
            </a:r>
          </a:p>
        </p:txBody>
      </p:sp>
      <p:pic>
        <p:nvPicPr>
          <p:cNvPr id="3" name="Picture 2" descr="A picture containing text, logo, emblem, symbol">
            <a:extLst>
              <a:ext uri="{FF2B5EF4-FFF2-40B4-BE49-F238E27FC236}">
                <a16:creationId xmlns:a16="http://schemas.microsoft.com/office/drawing/2014/main" id="{54D72F7E-909F-489D-B90B-EC5F1834BA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8" name="TextBox 7">
            <a:extLst>
              <a:ext uri="{FF2B5EF4-FFF2-40B4-BE49-F238E27FC236}">
                <a16:creationId xmlns:a16="http://schemas.microsoft.com/office/drawing/2014/main" id="{0503CB88-FC7F-948C-AE17-E360146C6E07}"/>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pic>
        <p:nvPicPr>
          <p:cNvPr id="4" name="Picture 3" descr="A picture containing text&#10;&#10;AI-generated content may be incorrect.">
            <a:extLst>
              <a:ext uri="{FF2B5EF4-FFF2-40B4-BE49-F238E27FC236}">
                <a16:creationId xmlns:a16="http://schemas.microsoft.com/office/drawing/2014/main" id="{EFCFCD95-676D-522A-EBD1-2F0D223C16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3" y="0"/>
            <a:ext cx="1506198" cy="1518248"/>
          </a:xfrm>
          <a:prstGeom prst="rect">
            <a:avLst/>
          </a:prstGeom>
        </p:spPr>
      </p:pic>
    </p:spTree>
    <p:extLst>
      <p:ext uri="{BB962C8B-B14F-4D97-AF65-F5344CB8AC3E}">
        <p14:creationId xmlns:p14="http://schemas.microsoft.com/office/powerpoint/2010/main" val="13643345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nvention Registration Step 6 Finalize &amp; Make Payment">
            <a:extLst>
              <a:ext uri="{FF2B5EF4-FFF2-40B4-BE49-F238E27FC236}">
                <a16:creationId xmlns:a16="http://schemas.microsoft.com/office/drawing/2014/main" id="{3E5A8D63-75C4-B463-9549-5A0064D7A6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74" y="1825749"/>
            <a:ext cx="5803304" cy="3657600"/>
          </a:xfrm>
          <a:prstGeom prst="rect">
            <a:avLst/>
          </a:prstGeom>
        </p:spPr>
      </p:pic>
      <p:sp>
        <p:nvSpPr>
          <p:cNvPr id="8" name="TextBox 7">
            <a:extLst>
              <a:ext uri="{FF2B5EF4-FFF2-40B4-BE49-F238E27FC236}">
                <a16:creationId xmlns:a16="http://schemas.microsoft.com/office/drawing/2014/main" id="{4E1AEACD-9270-09FC-09F5-3192F2AAA785}"/>
              </a:ext>
            </a:extLst>
          </p:cNvPr>
          <p:cNvSpPr txBox="1"/>
          <p:nvPr/>
        </p:nvSpPr>
        <p:spPr>
          <a:xfrm>
            <a:off x="7073008" y="2382962"/>
            <a:ext cx="4907927" cy="2585323"/>
          </a:xfrm>
          <a:prstGeom prst="rect">
            <a:avLst/>
          </a:prstGeom>
          <a:noFill/>
        </p:spPr>
        <p:txBody>
          <a:bodyPr wrap="square" rtlCol="0">
            <a:spAutoFit/>
          </a:bodyPr>
          <a:lstStyle/>
          <a:p>
            <a:pPr algn="ctr"/>
            <a:r>
              <a:rPr lang="en-US" dirty="0"/>
              <a:t>Step 6 – Finalize &amp; Make Payment</a:t>
            </a:r>
          </a:p>
          <a:p>
            <a:r>
              <a:rPr lang="en-US" dirty="0"/>
              <a:t>Click the box that says Make Payment. The FSC uses PayPal. </a:t>
            </a:r>
          </a:p>
          <a:p>
            <a:r>
              <a:rPr lang="en-US" dirty="0"/>
              <a:t>Payment button takes you to PayPal's website. </a:t>
            </a:r>
          </a:p>
          <a:p>
            <a:r>
              <a:rPr lang="en-US" dirty="0"/>
              <a:t>If you wish not to use PayPal email </a:t>
            </a:r>
            <a:r>
              <a:rPr lang="en-US" dirty="0">
                <a:hlinkClick r:id="rId3"/>
              </a:rPr>
              <a:t>StateConvention@FloridaKofC.org</a:t>
            </a:r>
            <a:r>
              <a:rPr lang="en-US" dirty="0"/>
              <a:t> </a:t>
            </a:r>
          </a:p>
          <a:p>
            <a:r>
              <a:rPr lang="en-US" dirty="0"/>
              <a:t>The State Deputy is the ONLY PERSON who can grant ANY exceptions to pay outside</a:t>
            </a:r>
          </a:p>
          <a:p>
            <a:r>
              <a:rPr lang="en-US" dirty="0"/>
              <a:t>Of PayPal.</a:t>
            </a:r>
          </a:p>
        </p:txBody>
      </p:sp>
      <p:pic>
        <p:nvPicPr>
          <p:cNvPr id="3" name="Picture 2" descr="A picture containing text, logo, emblem, symbol">
            <a:extLst>
              <a:ext uri="{FF2B5EF4-FFF2-40B4-BE49-F238E27FC236}">
                <a16:creationId xmlns:a16="http://schemas.microsoft.com/office/drawing/2014/main" id="{ED5CF349-F495-3E0B-D68D-8E26CD7001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7" name="TextBox 6">
            <a:extLst>
              <a:ext uri="{FF2B5EF4-FFF2-40B4-BE49-F238E27FC236}">
                <a16:creationId xmlns:a16="http://schemas.microsoft.com/office/drawing/2014/main" id="{7441FCC3-860B-BF8F-C9DB-74B9AD37D8B5}"/>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5"/>
              </a:rPr>
              <a:t>FloridaKnightsofColumbus@gmail.com</a:t>
            </a:r>
            <a:r>
              <a:rPr lang="en-US" dirty="0"/>
              <a:t> | 561.707.5973</a:t>
            </a:r>
          </a:p>
        </p:txBody>
      </p:sp>
      <p:pic>
        <p:nvPicPr>
          <p:cNvPr id="4" name="Picture 3" descr="A picture containing text&#10;&#10;AI-generated content may be incorrect.">
            <a:extLst>
              <a:ext uri="{FF2B5EF4-FFF2-40B4-BE49-F238E27FC236}">
                <a16:creationId xmlns:a16="http://schemas.microsoft.com/office/drawing/2014/main" id="{03E58994-A539-CA6D-76C8-C2F355DA3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84299" y="-1"/>
            <a:ext cx="1507701" cy="1519763"/>
          </a:xfrm>
          <a:prstGeom prst="rect">
            <a:avLst/>
          </a:prstGeom>
        </p:spPr>
      </p:pic>
    </p:spTree>
    <p:extLst>
      <p:ext uri="{BB962C8B-B14F-4D97-AF65-F5344CB8AC3E}">
        <p14:creationId xmlns:p14="http://schemas.microsoft.com/office/powerpoint/2010/main" val="37235208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ompleted Registration Email">
            <a:extLst>
              <a:ext uri="{FF2B5EF4-FFF2-40B4-BE49-F238E27FC236}">
                <a16:creationId xmlns:a16="http://schemas.microsoft.com/office/drawing/2014/main" id="{0671802A-C1A4-3C78-01E8-E00DABEC12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9368" y="1600200"/>
            <a:ext cx="5973262" cy="3657600"/>
          </a:xfrm>
          <a:prstGeom prst="rect">
            <a:avLst/>
          </a:prstGeom>
        </p:spPr>
      </p:pic>
      <p:sp>
        <p:nvSpPr>
          <p:cNvPr id="7" name="TextBox 6">
            <a:extLst>
              <a:ext uri="{FF2B5EF4-FFF2-40B4-BE49-F238E27FC236}">
                <a16:creationId xmlns:a16="http://schemas.microsoft.com/office/drawing/2014/main" id="{1963940E-EB02-98A9-FAE2-59F23EBAA4F2}"/>
              </a:ext>
            </a:extLst>
          </p:cNvPr>
          <p:cNvSpPr txBox="1"/>
          <p:nvPr/>
        </p:nvSpPr>
        <p:spPr>
          <a:xfrm>
            <a:off x="2616202" y="5118987"/>
            <a:ext cx="6197787" cy="369332"/>
          </a:xfrm>
          <a:prstGeom prst="rect">
            <a:avLst/>
          </a:prstGeom>
          <a:noFill/>
        </p:spPr>
        <p:txBody>
          <a:bodyPr wrap="none" rtlCol="0">
            <a:spAutoFit/>
          </a:bodyPr>
          <a:lstStyle/>
          <a:p>
            <a:r>
              <a:rPr lang="en-US" dirty="0"/>
              <a:t>The registrant will receive an email confirming their registration.</a:t>
            </a:r>
          </a:p>
        </p:txBody>
      </p:sp>
      <p:pic>
        <p:nvPicPr>
          <p:cNvPr id="8" name="Picture 7" descr="A picture containing text, logo, emblem, symbol">
            <a:extLst>
              <a:ext uri="{FF2B5EF4-FFF2-40B4-BE49-F238E27FC236}">
                <a16:creationId xmlns:a16="http://schemas.microsoft.com/office/drawing/2014/main" id="{3082BC96-4CF6-7BF9-E4AC-1329FCF1B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9" name="TextBox 8">
            <a:extLst>
              <a:ext uri="{FF2B5EF4-FFF2-40B4-BE49-F238E27FC236}">
                <a16:creationId xmlns:a16="http://schemas.microsoft.com/office/drawing/2014/main" id="{BE5EFF19-7F5C-0775-9723-59156B50AB18}"/>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pic>
        <p:nvPicPr>
          <p:cNvPr id="3" name="Picture 2" descr="A picture containing text&#10;&#10;AI-generated content may be incorrect.">
            <a:extLst>
              <a:ext uri="{FF2B5EF4-FFF2-40B4-BE49-F238E27FC236}">
                <a16:creationId xmlns:a16="http://schemas.microsoft.com/office/drawing/2014/main" id="{FDDBACDA-78AC-18B8-5807-5B3E8F1758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3" y="0"/>
            <a:ext cx="1506198" cy="1518248"/>
          </a:xfrm>
          <a:prstGeom prst="rect">
            <a:avLst/>
          </a:prstGeom>
        </p:spPr>
      </p:pic>
    </p:spTree>
    <p:extLst>
      <p:ext uri="{BB962C8B-B14F-4D97-AF65-F5344CB8AC3E}">
        <p14:creationId xmlns:p14="http://schemas.microsoft.com/office/powerpoint/2010/main" val="4239747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08A737B-7962-CE1C-4F48-DB44D30E59D0}"/>
              </a:ext>
            </a:extLst>
          </p:cNvPr>
          <p:cNvSpPr txBox="1"/>
          <p:nvPr/>
        </p:nvSpPr>
        <p:spPr>
          <a:xfrm>
            <a:off x="1588169" y="2705725"/>
            <a:ext cx="9015663" cy="1446550"/>
          </a:xfrm>
          <a:prstGeom prst="rect">
            <a:avLst/>
          </a:prstGeom>
          <a:noFill/>
        </p:spPr>
        <p:txBody>
          <a:bodyPr wrap="square">
            <a:spAutoFit/>
          </a:bodyPr>
          <a:lstStyle/>
          <a:p>
            <a:pPr algn="ctr"/>
            <a:r>
              <a:rPr lang="en-US" sz="4400" dirty="0"/>
              <a:t>Questions about the </a:t>
            </a:r>
          </a:p>
          <a:p>
            <a:pPr algn="ctr"/>
            <a:r>
              <a:rPr lang="en-US" sz="4400" dirty="0"/>
              <a:t>Convention Registration Process</a:t>
            </a:r>
          </a:p>
        </p:txBody>
      </p:sp>
      <p:pic>
        <p:nvPicPr>
          <p:cNvPr id="3" name="Picture 2" descr="A picture containing text, logo, emblem, symbol">
            <a:extLst>
              <a:ext uri="{FF2B5EF4-FFF2-40B4-BE49-F238E27FC236}">
                <a16:creationId xmlns:a16="http://schemas.microsoft.com/office/drawing/2014/main" id="{C80CB48D-8302-81C1-B320-8C5DBC054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7" name="TextBox 6">
            <a:extLst>
              <a:ext uri="{FF2B5EF4-FFF2-40B4-BE49-F238E27FC236}">
                <a16:creationId xmlns:a16="http://schemas.microsoft.com/office/drawing/2014/main" id="{FE8D3DEF-D6C7-A5A5-B391-8181B3220EF1}"/>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4" name="Picture 3" descr="A picture containing text&#10;&#10;AI-generated content may be incorrect.">
            <a:extLst>
              <a:ext uri="{FF2B5EF4-FFF2-40B4-BE49-F238E27FC236}">
                <a16:creationId xmlns:a16="http://schemas.microsoft.com/office/drawing/2014/main" id="{E170E13C-9138-7AB0-1FDD-D7DA648144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5102" y="19455"/>
            <a:ext cx="1486898" cy="1498794"/>
          </a:xfrm>
          <a:prstGeom prst="rect">
            <a:avLst/>
          </a:prstGeom>
        </p:spPr>
      </p:pic>
    </p:spTree>
    <p:extLst>
      <p:ext uri="{BB962C8B-B14F-4D97-AF65-F5344CB8AC3E}">
        <p14:creationId xmlns:p14="http://schemas.microsoft.com/office/powerpoint/2010/main" val="7575087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8ACD8DD2-8F80-4EA7-B2D1-C708014BE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727C308E-2D50-CF8B-0511-C3BD99679229}"/>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sp>
        <p:nvSpPr>
          <p:cNvPr id="6" name="TextBox 5">
            <a:extLst>
              <a:ext uri="{FF2B5EF4-FFF2-40B4-BE49-F238E27FC236}">
                <a16:creationId xmlns:a16="http://schemas.microsoft.com/office/drawing/2014/main" id="{02182C03-EC57-E42F-021A-601CE1DF8A70}"/>
              </a:ext>
            </a:extLst>
          </p:cNvPr>
          <p:cNvSpPr txBox="1"/>
          <p:nvPr/>
        </p:nvSpPr>
        <p:spPr>
          <a:xfrm>
            <a:off x="0" y="2551837"/>
            <a:ext cx="12192000" cy="1754326"/>
          </a:xfrm>
          <a:prstGeom prst="rect">
            <a:avLst/>
          </a:prstGeom>
          <a:noFill/>
        </p:spPr>
        <p:txBody>
          <a:bodyPr wrap="square" rtlCol="0">
            <a:spAutoFit/>
          </a:bodyPr>
          <a:lstStyle/>
          <a:p>
            <a:pPr algn="ctr"/>
            <a:r>
              <a:rPr lang="en-US" sz="5400" dirty="0"/>
              <a:t>Accessing and Using the FSC 2026 State Convention Election of Delegates Page</a:t>
            </a:r>
          </a:p>
        </p:txBody>
      </p:sp>
      <p:pic>
        <p:nvPicPr>
          <p:cNvPr id="3" name="Picture 2">
            <a:extLst>
              <a:ext uri="{FF2B5EF4-FFF2-40B4-BE49-F238E27FC236}">
                <a16:creationId xmlns:a16="http://schemas.microsoft.com/office/drawing/2014/main" id="{4B59D7D8-765E-FE22-8A57-A6814B1B73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85800" y="19454"/>
            <a:ext cx="1506199" cy="1518249"/>
          </a:xfrm>
          <a:prstGeom prst="rect">
            <a:avLst/>
          </a:prstGeom>
        </p:spPr>
      </p:pic>
    </p:spTree>
    <p:extLst>
      <p:ext uri="{BB962C8B-B14F-4D97-AF65-F5344CB8AC3E}">
        <p14:creationId xmlns:p14="http://schemas.microsoft.com/office/powerpoint/2010/main" val="2251453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7C664-676F-8CF6-852F-6A654BF3CCFD}"/>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BFE5AEB0-A606-7B7A-C8E6-332F59143F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141AFB68-790F-58A9-1CF2-440B747C0176}"/>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sp>
        <p:nvSpPr>
          <p:cNvPr id="2" name="TextBox 1">
            <a:extLst>
              <a:ext uri="{FF2B5EF4-FFF2-40B4-BE49-F238E27FC236}">
                <a16:creationId xmlns:a16="http://schemas.microsoft.com/office/drawing/2014/main" id="{3A3877AF-9D90-7EB0-79C4-4B9FBB6C5F74}"/>
              </a:ext>
            </a:extLst>
          </p:cNvPr>
          <p:cNvSpPr txBox="1"/>
          <p:nvPr/>
        </p:nvSpPr>
        <p:spPr>
          <a:xfrm>
            <a:off x="143338" y="1561894"/>
            <a:ext cx="11862487" cy="4154984"/>
          </a:xfrm>
          <a:prstGeom prst="rect">
            <a:avLst/>
          </a:prstGeom>
          <a:noFill/>
        </p:spPr>
        <p:txBody>
          <a:bodyPr wrap="square" rtlCol="0">
            <a:spAutoFit/>
          </a:bodyPr>
          <a:lstStyle/>
          <a:p>
            <a:pPr algn="ctr"/>
            <a:r>
              <a:rPr lang="en-US" sz="3200" dirty="0"/>
              <a:t>The Florida State Council is required to submit, annually, the </a:t>
            </a:r>
          </a:p>
          <a:p>
            <a:pPr algn="ctr"/>
            <a:r>
              <a:rPr lang="en-US" sz="4000" b="1" dirty="0"/>
              <a:t>Annual Survey of Fraternal Activity </a:t>
            </a:r>
          </a:p>
          <a:p>
            <a:pPr algn="ctr"/>
            <a:r>
              <a:rPr lang="en-US" sz="3200" dirty="0"/>
              <a:t>to Supreme on or before January 31, 2026.</a:t>
            </a:r>
          </a:p>
          <a:p>
            <a:pPr algn="ctr"/>
            <a:r>
              <a:rPr lang="en-US" sz="3200" dirty="0"/>
              <a:t>The following positions are </a:t>
            </a:r>
            <a:r>
              <a:rPr lang="en-US" sz="3200" b="1" dirty="0"/>
              <a:t>REQUIRED</a:t>
            </a:r>
            <a:r>
              <a:rPr lang="en-US" sz="3200" dirty="0"/>
              <a:t> to provide an accounting of hours served for SUPREME, STATE, DISTRICT activities. </a:t>
            </a:r>
            <a:r>
              <a:rPr lang="en-US" sz="3200" b="1" dirty="0"/>
              <a:t>THIS DOES NOT INCLUDE INDIVIDUAL COUNCIL ACTIVITIES! </a:t>
            </a:r>
            <a:r>
              <a:rPr lang="en-US" sz="3200" dirty="0"/>
              <a:t>This form is ONLY for YOUR hours worked on behalf of Supreme, State, and District activities. </a:t>
            </a:r>
          </a:p>
        </p:txBody>
      </p:sp>
      <p:pic>
        <p:nvPicPr>
          <p:cNvPr id="6" name="Picture 5" descr="A picture containing text&#10;&#10;AI-generated content may be incorrect.">
            <a:extLst>
              <a:ext uri="{FF2B5EF4-FFF2-40B4-BE49-F238E27FC236}">
                <a16:creationId xmlns:a16="http://schemas.microsoft.com/office/drawing/2014/main" id="{29F32DBD-661A-38DB-5C95-A2ACE19E6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5102" y="19455"/>
            <a:ext cx="1486898" cy="1498794"/>
          </a:xfrm>
          <a:prstGeom prst="rect">
            <a:avLst/>
          </a:prstGeom>
        </p:spPr>
      </p:pic>
    </p:spTree>
    <p:extLst>
      <p:ext uri="{BB962C8B-B14F-4D97-AF65-F5344CB8AC3E}">
        <p14:creationId xmlns:p14="http://schemas.microsoft.com/office/powerpoint/2010/main" val="668813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C7DED-F1F7-7D40-1327-55D5CA11AE20}"/>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14D3F9EC-2E30-34F8-4748-6CBAE4089F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ED89DC7A-7A05-CC81-F855-C3E756A5603E}"/>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3" name="Picture 2" descr="Text&#10;&#10;Description automatically generated">
            <a:extLst>
              <a:ext uri="{FF2B5EF4-FFF2-40B4-BE49-F238E27FC236}">
                <a16:creationId xmlns:a16="http://schemas.microsoft.com/office/drawing/2014/main" id="{C1AD44EA-DB2A-4392-22D7-4E984BF05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8908" y="2558022"/>
            <a:ext cx="8414182" cy="1949550"/>
          </a:xfrm>
          <a:prstGeom prst="rect">
            <a:avLst/>
          </a:prstGeom>
        </p:spPr>
      </p:pic>
      <p:sp>
        <p:nvSpPr>
          <p:cNvPr id="2" name="TextBox 1">
            <a:extLst>
              <a:ext uri="{FF2B5EF4-FFF2-40B4-BE49-F238E27FC236}">
                <a16:creationId xmlns:a16="http://schemas.microsoft.com/office/drawing/2014/main" id="{0274CE76-B1D5-36D7-BF05-13348D2F076F}"/>
              </a:ext>
            </a:extLst>
          </p:cNvPr>
          <p:cNvSpPr txBox="1"/>
          <p:nvPr/>
        </p:nvSpPr>
        <p:spPr>
          <a:xfrm>
            <a:off x="1744774" y="4586828"/>
            <a:ext cx="8768355" cy="646331"/>
          </a:xfrm>
          <a:prstGeom prst="rect">
            <a:avLst/>
          </a:prstGeom>
          <a:noFill/>
        </p:spPr>
        <p:txBody>
          <a:bodyPr wrap="square" rtlCol="0">
            <a:spAutoFit/>
          </a:bodyPr>
          <a:lstStyle/>
          <a:p>
            <a:r>
              <a:rPr lang="en-US" dirty="0"/>
              <a:t>DO NOT USE THE FORM FOR YOUR DIRECT COUNCIL OR ASSEMBLY OR FOR SUBMITTING ACTIVITIES FOR A COUNCIL OR ASSEMBLY!!!</a:t>
            </a:r>
          </a:p>
        </p:txBody>
      </p:sp>
      <p:pic>
        <p:nvPicPr>
          <p:cNvPr id="7" name="Picture 6" descr="A picture containing text&#10;&#10;AI-generated content may be incorrect.">
            <a:extLst>
              <a:ext uri="{FF2B5EF4-FFF2-40B4-BE49-F238E27FC236}">
                <a16:creationId xmlns:a16="http://schemas.microsoft.com/office/drawing/2014/main" id="{430F8649-E7D5-1B00-C6DA-EF0549CE33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3" y="0"/>
            <a:ext cx="1506198" cy="1518248"/>
          </a:xfrm>
          <a:prstGeom prst="rect">
            <a:avLst/>
          </a:prstGeom>
        </p:spPr>
      </p:pic>
    </p:spTree>
    <p:extLst>
      <p:ext uri="{BB962C8B-B14F-4D97-AF65-F5344CB8AC3E}">
        <p14:creationId xmlns:p14="http://schemas.microsoft.com/office/powerpoint/2010/main" val="17039866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7D3D5-75A8-46D3-FBB9-BC725EBE666C}"/>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943816D4-1861-51DB-3991-76E5A9B741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DBB5F62F-4232-3FCF-3F66-521D510BA0D6}"/>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3" name="Picture 2" descr="Text&#10;&#10;Description automatically generated">
            <a:extLst>
              <a:ext uri="{FF2B5EF4-FFF2-40B4-BE49-F238E27FC236}">
                <a16:creationId xmlns:a16="http://schemas.microsoft.com/office/drawing/2014/main" id="{9222250B-2964-BCAC-5D03-5C7B03C27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8908" y="2558022"/>
            <a:ext cx="8414182" cy="1949550"/>
          </a:xfrm>
          <a:prstGeom prst="rect">
            <a:avLst/>
          </a:prstGeom>
        </p:spPr>
      </p:pic>
      <p:sp>
        <p:nvSpPr>
          <p:cNvPr id="6" name="TextBox 5">
            <a:extLst>
              <a:ext uri="{FF2B5EF4-FFF2-40B4-BE49-F238E27FC236}">
                <a16:creationId xmlns:a16="http://schemas.microsoft.com/office/drawing/2014/main" id="{7685D7CA-40F2-240E-483C-FF39EF70296E}"/>
              </a:ext>
            </a:extLst>
          </p:cNvPr>
          <p:cNvSpPr txBox="1"/>
          <p:nvPr/>
        </p:nvSpPr>
        <p:spPr>
          <a:xfrm>
            <a:off x="1888908" y="4703561"/>
            <a:ext cx="8481678" cy="646331"/>
          </a:xfrm>
          <a:prstGeom prst="rect">
            <a:avLst/>
          </a:prstGeom>
          <a:noFill/>
        </p:spPr>
        <p:txBody>
          <a:bodyPr wrap="square">
            <a:spAutoFit/>
          </a:bodyPr>
          <a:lstStyle/>
          <a:p>
            <a:r>
              <a:rPr lang="en-US" dirty="0"/>
              <a:t>¡NO USE ESTE FORMULARIO PARA SU CONSEJO O ASAMBLEA DIRECTA NI PARA ENVIAR ACTIVIDADES PARA UN CONSEJO O ASAMBLEA!</a:t>
            </a:r>
          </a:p>
        </p:txBody>
      </p:sp>
      <p:pic>
        <p:nvPicPr>
          <p:cNvPr id="7" name="Picture 6">
            <a:extLst>
              <a:ext uri="{FF2B5EF4-FFF2-40B4-BE49-F238E27FC236}">
                <a16:creationId xmlns:a16="http://schemas.microsoft.com/office/drawing/2014/main" id="{FAFF4004-861B-C84C-3E17-521D3F1935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0" y="-1"/>
            <a:ext cx="1506199" cy="1518249"/>
          </a:xfrm>
          <a:prstGeom prst="rect">
            <a:avLst/>
          </a:prstGeom>
        </p:spPr>
      </p:pic>
    </p:spTree>
    <p:extLst>
      <p:ext uri="{BB962C8B-B14F-4D97-AF65-F5344CB8AC3E}">
        <p14:creationId xmlns:p14="http://schemas.microsoft.com/office/powerpoint/2010/main" val="3821237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25770-7AEC-07F6-743D-AAD63213C904}"/>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3121FD99-36B4-ECE1-D51E-A251A86B4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73CD4653-875F-884D-B9D1-1656FE6E7CFE}"/>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3" name="Picture 2" descr="Text&#10;&#10;Description automatically generated">
            <a:extLst>
              <a:ext uri="{FF2B5EF4-FFF2-40B4-BE49-F238E27FC236}">
                <a16:creationId xmlns:a16="http://schemas.microsoft.com/office/drawing/2014/main" id="{B0DD5C6A-E182-151E-C412-9CA8162FD3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8908" y="2558022"/>
            <a:ext cx="8414182" cy="1949550"/>
          </a:xfrm>
          <a:prstGeom prst="rect">
            <a:avLst/>
          </a:prstGeom>
        </p:spPr>
      </p:pic>
      <p:sp>
        <p:nvSpPr>
          <p:cNvPr id="6" name="TextBox 5">
            <a:extLst>
              <a:ext uri="{FF2B5EF4-FFF2-40B4-BE49-F238E27FC236}">
                <a16:creationId xmlns:a16="http://schemas.microsoft.com/office/drawing/2014/main" id="{A50F5328-5D8D-EFFD-568A-997564CE7D00}"/>
              </a:ext>
            </a:extLst>
          </p:cNvPr>
          <p:cNvSpPr txBox="1"/>
          <p:nvPr/>
        </p:nvSpPr>
        <p:spPr>
          <a:xfrm>
            <a:off x="3047587" y="4565167"/>
            <a:ext cx="6096824" cy="646331"/>
          </a:xfrm>
          <a:prstGeom prst="rect">
            <a:avLst/>
          </a:prstGeom>
          <a:noFill/>
        </p:spPr>
        <p:txBody>
          <a:bodyPr wrap="square">
            <a:spAutoFit/>
          </a:bodyPr>
          <a:lstStyle/>
          <a:p>
            <a:r>
              <a:rPr lang="en-US" dirty="0"/>
              <a:t>PA ITILIZE FÒM LA POU KONSÈY OU </a:t>
            </a:r>
            <a:r>
              <a:rPr lang="en-US" dirty="0" err="1"/>
              <a:t>Asanble</a:t>
            </a:r>
            <a:r>
              <a:rPr lang="en-US" dirty="0"/>
              <a:t> DIRET OU </a:t>
            </a:r>
            <a:r>
              <a:rPr lang="en-US" dirty="0" err="1"/>
              <a:t>OU</a:t>
            </a:r>
            <a:r>
              <a:rPr lang="en-US" dirty="0"/>
              <a:t> POU SOUMISYE AKTIVITE POU YON KONSÈY OSWA </a:t>
            </a:r>
            <a:r>
              <a:rPr lang="en-US" dirty="0" err="1"/>
              <a:t>Asanble</a:t>
            </a:r>
            <a:r>
              <a:rPr lang="en-US" dirty="0"/>
              <a:t>!!!</a:t>
            </a:r>
          </a:p>
        </p:txBody>
      </p:sp>
      <p:pic>
        <p:nvPicPr>
          <p:cNvPr id="7" name="Picture 6" descr="A picture containing text&#10;&#10;AI-generated content may be incorrect.">
            <a:extLst>
              <a:ext uri="{FF2B5EF4-FFF2-40B4-BE49-F238E27FC236}">
                <a16:creationId xmlns:a16="http://schemas.microsoft.com/office/drawing/2014/main" id="{083DE41C-6C16-1A41-FB0E-ABC12611E5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6314" y="20677"/>
            <a:ext cx="1485686" cy="1497572"/>
          </a:xfrm>
          <a:prstGeom prst="rect">
            <a:avLst/>
          </a:prstGeom>
        </p:spPr>
      </p:pic>
    </p:spTree>
    <p:extLst>
      <p:ext uri="{BB962C8B-B14F-4D97-AF65-F5344CB8AC3E}">
        <p14:creationId xmlns:p14="http://schemas.microsoft.com/office/powerpoint/2010/main" val="2800387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5AC71-D9DF-78D8-59AE-6736F87AB680}"/>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4B8ECCE1-E8B7-F558-CAF8-977687A14E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05D6D5DA-F5E3-1CC0-D48C-768087348E73}"/>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3" name="Picture 2" descr="Text&#10;&#10;Description automatically generated">
            <a:extLst>
              <a:ext uri="{FF2B5EF4-FFF2-40B4-BE49-F238E27FC236}">
                <a16:creationId xmlns:a16="http://schemas.microsoft.com/office/drawing/2014/main" id="{5AF34715-F5D9-EC4C-085A-A7B134FD03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0054" y="2454225"/>
            <a:ext cx="8414182" cy="1949550"/>
          </a:xfrm>
          <a:prstGeom prst="rect">
            <a:avLst/>
          </a:prstGeom>
        </p:spPr>
      </p:pic>
      <p:sp>
        <p:nvSpPr>
          <p:cNvPr id="6" name="TextBox 5">
            <a:extLst>
              <a:ext uri="{FF2B5EF4-FFF2-40B4-BE49-F238E27FC236}">
                <a16:creationId xmlns:a16="http://schemas.microsoft.com/office/drawing/2014/main" id="{E7DF9220-1994-ED13-9329-6A4C457D4589}"/>
              </a:ext>
            </a:extLst>
          </p:cNvPr>
          <p:cNvSpPr txBox="1"/>
          <p:nvPr/>
        </p:nvSpPr>
        <p:spPr>
          <a:xfrm>
            <a:off x="2948733" y="4374664"/>
            <a:ext cx="6096824" cy="923330"/>
          </a:xfrm>
          <a:prstGeom prst="rect">
            <a:avLst/>
          </a:prstGeom>
          <a:noFill/>
        </p:spPr>
        <p:txBody>
          <a:bodyPr wrap="square">
            <a:spAutoFit/>
          </a:bodyPr>
          <a:lstStyle/>
          <a:p>
            <a:r>
              <a:rPr lang="en-US" dirty="0"/>
              <a:t>KHÔNG SỬ DỤNG BIỂU MẪU CHO HỘI ĐỒNG HOẶC ĐẠI HỘI TRỰC TIẾP CỦA BẠN HOẶC ĐỂ NỘP CÁC HOẠT ĐỘNG CHO HỘI ĐỒNG HOẶC ĐẠI HỘI!!!</a:t>
            </a:r>
          </a:p>
        </p:txBody>
      </p:sp>
      <p:pic>
        <p:nvPicPr>
          <p:cNvPr id="7" name="Picture 6" descr="A picture containing text&#10;&#10;AI-generated content may be incorrect.">
            <a:extLst>
              <a:ext uri="{FF2B5EF4-FFF2-40B4-BE49-F238E27FC236}">
                <a16:creationId xmlns:a16="http://schemas.microsoft.com/office/drawing/2014/main" id="{CED5FF5A-9825-654E-81CC-A294BBBCFFE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3" y="0"/>
            <a:ext cx="1506198" cy="1518248"/>
          </a:xfrm>
          <a:prstGeom prst="rect">
            <a:avLst/>
          </a:prstGeom>
        </p:spPr>
      </p:pic>
    </p:spTree>
    <p:extLst>
      <p:ext uri="{BB962C8B-B14F-4D97-AF65-F5344CB8AC3E}">
        <p14:creationId xmlns:p14="http://schemas.microsoft.com/office/powerpoint/2010/main" val="3967895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6AA1C-B2BB-1CD4-7FCC-E209AD6D1D0F}"/>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F428E813-7D2B-535A-7D16-36A5D2B5A9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B91E2A2C-654F-1040-F5CE-C55B31CA98E6}"/>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3" name="Picture 2" descr="Text&#10;&#10;Description automatically generated">
            <a:extLst>
              <a:ext uri="{FF2B5EF4-FFF2-40B4-BE49-F238E27FC236}">
                <a16:creationId xmlns:a16="http://schemas.microsoft.com/office/drawing/2014/main" id="{69C91E45-8D16-A80F-FB0A-BDBB44F86E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8908" y="2558022"/>
            <a:ext cx="8414182" cy="1949550"/>
          </a:xfrm>
          <a:prstGeom prst="rect">
            <a:avLst/>
          </a:prstGeom>
        </p:spPr>
      </p:pic>
      <p:sp>
        <p:nvSpPr>
          <p:cNvPr id="6" name="TextBox 5">
            <a:extLst>
              <a:ext uri="{FF2B5EF4-FFF2-40B4-BE49-F238E27FC236}">
                <a16:creationId xmlns:a16="http://schemas.microsoft.com/office/drawing/2014/main" id="{0FAB271D-0485-E431-4813-23D2C68E8693}"/>
              </a:ext>
            </a:extLst>
          </p:cNvPr>
          <p:cNvSpPr txBox="1"/>
          <p:nvPr/>
        </p:nvSpPr>
        <p:spPr>
          <a:xfrm>
            <a:off x="1855160" y="4357571"/>
            <a:ext cx="8481678" cy="1200329"/>
          </a:xfrm>
          <a:prstGeom prst="rect">
            <a:avLst/>
          </a:prstGeom>
          <a:noFill/>
        </p:spPr>
        <p:txBody>
          <a:bodyPr wrap="square">
            <a:spAutoFit/>
          </a:bodyPr>
          <a:lstStyle/>
          <a:p>
            <a:r>
              <a:rPr lang="ja-JP" altLang="en-US" dirty="0"/>
              <a:t>請勿將該表格用於您的直接理事會或大會，或用於向理事會或大會提交活動！</a:t>
            </a:r>
            <a:endParaRPr lang="en-US" altLang="ja-JP" dirty="0"/>
          </a:p>
          <a:p>
            <a:endParaRPr lang="en-US" dirty="0"/>
          </a:p>
          <a:p>
            <a:r>
              <a:rPr lang="en-US" dirty="0" err="1"/>
              <a:t>Qǐng</a:t>
            </a:r>
            <a:r>
              <a:rPr lang="en-US" dirty="0"/>
              <a:t> </a:t>
            </a:r>
            <a:r>
              <a:rPr lang="en-US" dirty="0" err="1"/>
              <a:t>wù</a:t>
            </a:r>
            <a:r>
              <a:rPr lang="en-US" dirty="0"/>
              <a:t> </a:t>
            </a:r>
            <a:r>
              <a:rPr lang="en-US" dirty="0" err="1"/>
              <a:t>jiāng</a:t>
            </a:r>
            <a:r>
              <a:rPr lang="en-US" dirty="0"/>
              <a:t> </a:t>
            </a:r>
            <a:r>
              <a:rPr lang="en-US" dirty="0" err="1"/>
              <a:t>gāi</a:t>
            </a:r>
            <a:r>
              <a:rPr lang="en-US" dirty="0"/>
              <a:t> </a:t>
            </a:r>
            <a:r>
              <a:rPr lang="en-US" dirty="0" err="1"/>
              <a:t>biǎogé</a:t>
            </a:r>
            <a:r>
              <a:rPr lang="en-US" dirty="0"/>
              <a:t> </a:t>
            </a:r>
            <a:r>
              <a:rPr lang="en-US" dirty="0" err="1"/>
              <a:t>yòng</a:t>
            </a:r>
            <a:r>
              <a:rPr lang="en-US" dirty="0"/>
              <a:t> </a:t>
            </a:r>
            <a:r>
              <a:rPr lang="en-US" dirty="0" err="1"/>
              <a:t>yú</a:t>
            </a:r>
            <a:r>
              <a:rPr lang="en-US" dirty="0"/>
              <a:t> </a:t>
            </a:r>
            <a:r>
              <a:rPr lang="en-US" dirty="0" err="1"/>
              <a:t>nín</a:t>
            </a:r>
            <a:r>
              <a:rPr lang="en-US" dirty="0"/>
              <a:t> de </a:t>
            </a:r>
            <a:r>
              <a:rPr lang="en-US" dirty="0" err="1"/>
              <a:t>zhíjiē</a:t>
            </a:r>
            <a:r>
              <a:rPr lang="en-US" dirty="0"/>
              <a:t> </a:t>
            </a:r>
            <a:r>
              <a:rPr lang="en-US" dirty="0" err="1"/>
              <a:t>lǐshì</a:t>
            </a:r>
            <a:r>
              <a:rPr lang="en-US" dirty="0"/>
              <a:t> </a:t>
            </a:r>
            <a:r>
              <a:rPr lang="en-US" dirty="0" err="1"/>
              <a:t>huì</a:t>
            </a:r>
            <a:r>
              <a:rPr lang="en-US" dirty="0"/>
              <a:t> </a:t>
            </a:r>
            <a:r>
              <a:rPr lang="en-US" dirty="0" err="1"/>
              <a:t>huò</a:t>
            </a:r>
            <a:r>
              <a:rPr lang="en-US" dirty="0"/>
              <a:t> </a:t>
            </a:r>
            <a:r>
              <a:rPr lang="en-US" dirty="0" err="1"/>
              <a:t>dàhuì</a:t>
            </a:r>
            <a:r>
              <a:rPr lang="en-US" dirty="0"/>
              <a:t>, </a:t>
            </a:r>
            <a:r>
              <a:rPr lang="en-US" dirty="0" err="1"/>
              <a:t>huò</a:t>
            </a:r>
            <a:r>
              <a:rPr lang="en-US" dirty="0"/>
              <a:t> </a:t>
            </a:r>
            <a:r>
              <a:rPr lang="en-US" dirty="0" err="1"/>
              <a:t>yòng</a:t>
            </a:r>
            <a:r>
              <a:rPr lang="en-US" dirty="0"/>
              <a:t> </a:t>
            </a:r>
            <a:r>
              <a:rPr lang="en-US" dirty="0" err="1"/>
              <a:t>yú</a:t>
            </a:r>
            <a:r>
              <a:rPr lang="en-US" dirty="0"/>
              <a:t> </a:t>
            </a:r>
            <a:r>
              <a:rPr lang="en-US" dirty="0" err="1"/>
              <a:t>xiàng</a:t>
            </a:r>
            <a:r>
              <a:rPr lang="en-US" dirty="0"/>
              <a:t> </a:t>
            </a:r>
            <a:r>
              <a:rPr lang="en-US" dirty="0" err="1"/>
              <a:t>lǐshì</a:t>
            </a:r>
            <a:r>
              <a:rPr lang="en-US" dirty="0"/>
              <a:t> </a:t>
            </a:r>
            <a:r>
              <a:rPr lang="en-US" dirty="0" err="1"/>
              <a:t>huì</a:t>
            </a:r>
            <a:r>
              <a:rPr lang="en-US" dirty="0"/>
              <a:t> </a:t>
            </a:r>
            <a:r>
              <a:rPr lang="en-US" dirty="0" err="1"/>
              <a:t>huò</a:t>
            </a:r>
            <a:r>
              <a:rPr lang="en-US" dirty="0"/>
              <a:t> </a:t>
            </a:r>
            <a:r>
              <a:rPr lang="en-US" dirty="0" err="1"/>
              <a:t>dàhuì</a:t>
            </a:r>
            <a:r>
              <a:rPr lang="en-US" dirty="0"/>
              <a:t> </a:t>
            </a:r>
            <a:r>
              <a:rPr lang="en-US" dirty="0" err="1"/>
              <a:t>tíjiāo</a:t>
            </a:r>
            <a:r>
              <a:rPr lang="en-US" dirty="0"/>
              <a:t> </a:t>
            </a:r>
            <a:r>
              <a:rPr lang="en-US" dirty="0" err="1"/>
              <a:t>huódòng</a:t>
            </a:r>
            <a:r>
              <a:rPr lang="en-US" dirty="0"/>
              <a:t>!</a:t>
            </a:r>
          </a:p>
        </p:txBody>
      </p:sp>
      <p:pic>
        <p:nvPicPr>
          <p:cNvPr id="7" name="Picture 6" descr="A picture containing text&#10;&#10;AI-generated content may be incorrect.">
            <a:extLst>
              <a:ext uri="{FF2B5EF4-FFF2-40B4-BE49-F238E27FC236}">
                <a16:creationId xmlns:a16="http://schemas.microsoft.com/office/drawing/2014/main" id="{30EB1906-7B7B-B2CC-568C-3459E90F8C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5102" y="19455"/>
            <a:ext cx="1486898" cy="1498794"/>
          </a:xfrm>
          <a:prstGeom prst="rect">
            <a:avLst/>
          </a:prstGeom>
        </p:spPr>
      </p:pic>
    </p:spTree>
    <p:extLst>
      <p:ext uri="{BB962C8B-B14F-4D97-AF65-F5344CB8AC3E}">
        <p14:creationId xmlns:p14="http://schemas.microsoft.com/office/powerpoint/2010/main" val="2262752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894AF-8C46-D9E8-F729-93EE2527A61F}"/>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7C36A132-43C3-30A4-A691-D1A2D3A467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161D79E7-3233-2B8B-B8C3-95A1D9E65679}"/>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3" name="Picture 2" descr="Text&#10;&#10;Description automatically generated">
            <a:extLst>
              <a:ext uri="{FF2B5EF4-FFF2-40B4-BE49-F238E27FC236}">
                <a16:creationId xmlns:a16="http://schemas.microsoft.com/office/drawing/2014/main" id="{5A4C5E1D-4709-5C66-A9C2-7A20ABAFB6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8908" y="2558022"/>
            <a:ext cx="8414182" cy="1949550"/>
          </a:xfrm>
          <a:prstGeom prst="rect">
            <a:avLst/>
          </a:prstGeom>
        </p:spPr>
      </p:pic>
      <p:sp>
        <p:nvSpPr>
          <p:cNvPr id="6" name="TextBox 5">
            <a:extLst>
              <a:ext uri="{FF2B5EF4-FFF2-40B4-BE49-F238E27FC236}">
                <a16:creationId xmlns:a16="http://schemas.microsoft.com/office/drawing/2014/main" id="{4DC58A4C-18C7-B906-3F26-1E8BE2F5A407}"/>
              </a:ext>
            </a:extLst>
          </p:cNvPr>
          <p:cNvSpPr txBox="1"/>
          <p:nvPr/>
        </p:nvSpPr>
        <p:spPr>
          <a:xfrm>
            <a:off x="1888908" y="4565167"/>
            <a:ext cx="8414182" cy="1477328"/>
          </a:xfrm>
          <a:prstGeom prst="rect">
            <a:avLst/>
          </a:prstGeom>
          <a:noFill/>
        </p:spPr>
        <p:txBody>
          <a:bodyPr wrap="square">
            <a:spAutoFit/>
          </a:bodyPr>
          <a:lstStyle/>
          <a:p>
            <a:r>
              <a:rPr lang="ja-JP" altLang="en-US" dirty="0"/>
              <a:t>このフォームを、直接の評議会や集会、あるいは評議会や集会の活動の提出に使用しないでください。</a:t>
            </a:r>
            <a:endParaRPr lang="en-US" altLang="ja-JP" dirty="0"/>
          </a:p>
          <a:p>
            <a:endParaRPr lang="en-US" dirty="0"/>
          </a:p>
          <a:p>
            <a:r>
              <a:rPr lang="en-US" dirty="0"/>
              <a:t>Kono </a:t>
            </a:r>
            <a:r>
              <a:rPr lang="en-US" dirty="0" err="1"/>
              <a:t>fōmu</a:t>
            </a:r>
            <a:r>
              <a:rPr lang="en-US" dirty="0"/>
              <a:t> o, </a:t>
            </a:r>
            <a:r>
              <a:rPr lang="en-US" dirty="0" err="1"/>
              <a:t>chokusetsu</a:t>
            </a:r>
            <a:r>
              <a:rPr lang="en-US" dirty="0"/>
              <a:t> no </a:t>
            </a:r>
            <a:r>
              <a:rPr lang="en-US" dirty="0" err="1"/>
              <a:t>hyōgi</a:t>
            </a:r>
            <a:r>
              <a:rPr lang="en-US" dirty="0"/>
              <a:t>-kai </a:t>
            </a:r>
            <a:r>
              <a:rPr lang="en-US" dirty="0" err="1"/>
              <a:t>ya</a:t>
            </a:r>
            <a:r>
              <a:rPr lang="en-US" dirty="0"/>
              <a:t> </a:t>
            </a:r>
            <a:r>
              <a:rPr lang="en-US" dirty="0" err="1"/>
              <a:t>shūkai</a:t>
            </a:r>
            <a:r>
              <a:rPr lang="en-US" dirty="0"/>
              <a:t>, </a:t>
            </a:r>
            <a:r>
              <a:rPr lang="en-US" dirty="0" err="1"/>
              <a:t>aruiwa</a:t>
            </a:r>
            <a:r>
              <a:rPr lang="en-US" dirty="0"/>
              <a:t> </a:t>
            </a:r>
            <a:r>
              <a:rPr lang="en-US" dirty="0" err="1"/>
              <a:t>hyōgi</a:t>
            </a:r>
            <a:r>
              <a:rPr lang="en-US" dirty="0"/>
              <a:t>-kai </a:t>
            </a:r>
            <a:r>
              <a:rPr lang="en-US" dirty="0" err="1"/>
              <a:t>ya</a:t>
            </a:r>
            <a:r>
              <a:rPr lang="en-US" dirty="0"/>
              <a:t> </a:t>
            </a:r>
            <a:r>
              <a:rPr lang="en-US" dirty="0" err="1"/>
              <a:t>shūkai</a:t>
            </a:r>
            <a:r>
              <a:rPr lang="en-US" dirty="0"/>
              <a:t> no </a:t>
            </a:r>
            <a:r>
              <a:rPr lang="en-US" dirty="0" err="1"/>
              <a:t>katsudō</a:t>
            </a:r>
            <a:r>
              <a:rPr lang="en-US" dirty="0"/>
              <a:t> no </a:t>
            </a:r>
            <a:r>
              <a:rPr lang="en-US" dirty="0" err="1"/>
              <a:t>teishutsu</a:t>
            </a:r>
            <a:r>
              <a:rPr lang="en-US" dirty="0"/>
              <a:t> </a:t>
            </a:r>
            <a:r>
              <a:rPr lang="en-US" dirty="0" err="1"/>
              <a:t>ni</a:t>
            </a:r>
            <a:r>
              <a:rPr lang="en-US" dirty="0"/>
              <a:t> </a:t>
            </a:r>
            <a:r>
              <a:rPr lang="en-US" dirty="0" err="1"/>
              <a:t>shiyō</a:t>
            </a:r>
            <a:r>
              <a:rPr lang="en-US" dirty="0"/>
              <a:t> </a:t>
            </a:r>
            <a:r>
              <a:rPr lang="en-US" dirty="0" err="1"/>
              <a:t>shinaide</a:t>
            </a:r>
            <a:r>
              <a:rPr lang="en-US" dirty="0"/>
              <a:t> </a:t>
            </a:r>
            <a:r>
              <a:rPr lang="en-US" dirty="0" err="1"/>
              <a:t>kudasai</a:t>
            </a:r>
            <a:r>
              <a:rPr lang="en-US" dirty="0"/>
              <a:t>.</a:t>
            </a:r>
          </a:p>
        </p:txBody>
      </p:sp>
      <p:pic>
        <p:nvPicPr>
          <p:cNvPr id="7" name="Picture 6" descr="A picture containing text&#10;&#10;AI-generated content may be incorrect.">
            <a:extLst>
              <a:ext uri="{FF2B5EF4-FFF2-40B4-BE49-F238E27FC236}">
                <a16:creationId xmlns:a16="http://schemas.microsoft.com/office/drawing/2014/main" id="{D2A56226-22AD-4435-6DFC-D1438A5825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0" y="-1"/>
            <a:ext cx="1506199" cy="1518249"/>
          </a:xfrm>
          <a:prstGeom prst="rect">
            <a:avLst/>
          </a:prstGeom>
        </p:spPr>
      </p:pic>
    </p:spTree>
    <p:extLst>
      <p:ext uri="{BB962C8B-B14F-4D97-AF65-F5344CB8AC3E}">
        <p14:creationId xmlns:p14="http://schemas.microsoft.com/office/powerpoint/2010/main" val="17416746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61D13-BB22-A8CE-EEC4-56BCACCE56AF}"/>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D7ED57C3-5FE1-5E3F-0574-DEBB35392E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88CECDB4-5B04-6443-F17A-CD689872FD3B}"/>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3" name="Picture 2" descr="Text&#10;&#10;Description automatically generated">
            <a:extLst>
              <a:ext uri="{FF2B5EF4-FFF2-40B4-BE49-F238E27FC236}">
                <a16:creationId xmlns:a16="http://schemas.microsoft.com/office/drawing/2014/main" id="{BFAD8014-C39B-A54A-1975-6421F4AC2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0054" y="2454225"/>
            <a:ext cx="8414182" cy="1949550"/>
          </a:xfrm>
          <a:prstGeom prst="rect">
            <a:avLst/>
          </a:prstGeom>
        </p:spPr>
      </p:pic>
      <p:sp>
        <p:nvSpPr>
          <p:cNvPr id="6" name="TextBox 5">
            <a:extLst>
              <a:ext uri="{FF2B5EF4-FFF2-40B4-BE49-F238E27FC236}">
                <a16:creationId xmlns:a16="http://schemas.microsoft.com/office/drawing/2014/main" id="{C59C9926-1F92-B213-2AC2-782BB16B2EDE}"/>
              </a:ext>
            </a:extLst>
          </p:cNvPr>
          <p:cNvSpPr txBox="1"/>
          <p:nvPr/>
        </p:nvSpPr>
        <p:spPr>
          <a:xfrm>
            <a:off x="1987764" y="4374664"/>
            <a:ext cx="8216472" cy="646331"/>
          </a:xfrm>
          <a:prstGeom prst="rect">
            <a:avLst/>
          </a:prstGeom>
          <a:noFill/>
        </p:spPr>
        <p:txBody>
          <a:bodyPr wrap="square">
            <a:spAutoFit/>
          </a:bodyPr>
          <a:lstStyle/>
          <a:p>
            <a:r>
              <a:rPr lang="pl-PL" dirty="0"/>
              <a:t>NIE UŻYWAJ TEGO FORMULARZA W ODNIESIENIU DO RADY LUB ZGROMADZENIA ANI DO ZGŁASZANIA DZIAŁAŃ RADY LUB ZGROMADZENIA!!!</a:t>
            </a:r>
            <a:endParaRPr lang="en-US" dirty="0"/>
          </a:p>
        </p:txBody>
      </p:sp>
      <p:pic>
        <p:nvPicPr>
          <p:cNvPr id="7" name="Picture 6" descr="A picture containing text&#10;&#10;AI-generated content may be incorrect.">
            <a:extLst>
              <a:ext uri="{FF2B5EF4-FFF2-40B4-BE49-F238E27FC236}">
                <a16:creationId xmlns:a16="http://schemas.microsoft.com/office/drawing/2014/main" id="{E3D10DC3-6971-3E12-BB39-A4B9B9D371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1" y="-1"/>
            <a:ext cx="1506199" cy="1518249"/>
          </a:xfrm>
          <a:prstGeom prst="rect">
            <a:avLst/>
          </a:prstGeom>
        </p:spPr>
      </p:pic>
    </p:spTree>
    <p:extLst>
      <p:ext uri="{BB962C8B-B14F-4D97-AF65-F5344CB8AC3E}">
        <p14:creationId xmlns:p14="http://schemas.microsoft.com/office/powerpoint/2010/main" val="16302501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D323-118B-1CD1-24C7-E19A2741F3D7}"/>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313FDAAD-D655-6174-B954-A7C5092641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CACFBE4F-77A5-F18A-373A-5FE7B5B66D88}"/>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sp>
        <p:nvSpPr>
          <p:cNvPr id="6" name="TextBox 5">
            <a:extLst>
              <a:ext uri="{FF2B5EF4-FFF2-40B4-BE49-F238E27FC236}">
                <a16:creationId xmlns:a16="http://schemas.microsoft.com/office/drawing/2014/main" id="{59A435A2-5F95-453F-527A-FC03C348528A}"/>
              </a:ext>
            </a:extLst>
          </p:cNvPr>
          <p:cNvSpPr txBox="1"/>
          <p:nvPr/>
        </p:nvSpPr>
        <p:spPr>
          <a:xfrm>
            <a:off x="1" y="1631931"/>
            <a:ext cx="12191999" cy="3200876"/>
          </a:xfrm>
          <a:prstGeom prst="rect">
            <a:avLst/>
          </a:prstGeom>
          <a:noFill/>
        </p:spPr>
        <p:txBody>
          <a:bodyPr wrap="square" rtlCol="0">
            <a:spAutoFit/>
          </a:bodyPr>
          <a:lstStyle/>
          <a:p>
            <a:pPr algn="l"/>
            <a:r>
              <a:rPr lang="en-US" sz="4000" b="1" i="0" u="none" strike="noStrike" baseline="0" dirty="0">
                <a:solidFill>
                  <a:srgbClr val="0000A9"/>
                </a:solidFill>
                <a:latin typeface="ProximaNova-Bold"/>
              </a:rPr>
              <a:t>Faith Activities</a:t>
            </a:r>
          </a:p>
          <a:p>
            <a:pPr algn="l"/>
            <a:r>
              <a:rPr lang="en-US" sz="1800" b="1" i="0" u="none" strike="noStrike" baseline="0" dirty="0">
                <a:solidFill>
                  <a:srgbClr val="000000"/>
                </a:solidFill>
                <a:latin typeface="ProximaNova-Bold"/>
              </a:rPr>
              <a:t>a. Refund Support Vocations Program </a:t>
            </a:r>
            <a:r>
              <a:rPr lang="en-US" sz="1800" b="0" i="0" u="none" strike="noStrike" baseline="0" dirty="0">
                <a:solidFill>
                  <a:srgbClr val="000000"/>
                </a:solidFill>
                <a:latin typeface="ProximaNova-Regular"/>
              </a:rPr>
              <a:t>- direct contributions to students studying to become priests or postulants.</a:t>
            </a:r>
          </a:p>
          <a:p>
            <a:pPr algn="l"/>
            <a:r>
              <a:rPr lang="en-US" sz="1800" b="1" i="0" u="none" strike="noStrike" baseline="0" dirty="0">
                <a:solidFill>
                  <a:srgbClr val="000000"/>
                </a:solidFill>
                <a:latin typeface="ProximaNova-Regular"/>
              </a:rPr>
              <a:t>b. Church Facilities </a:t>
            </a:r>
            <a:r>
              <a:rPr lang="en-US" sz="1800" b="0" i="0" u="none" strike="noStrike" baseline="0" dirty="0">
                <a:solidFill>
                  <a:srgbClr val="000000"/>
                </a:solidFill>
                <a:latin typeface="ProximaNova-Regular"/>
              </a:rPr>
              <a:t>- construction, repairs, remodeling, memorial gifts, etc.</a:t>
            </a:r>
          </a:p>
          <a:p>
            <a:pPr algn="l"/>
            <a:r>
              <a:rPr lang="en-US" sz="1800" b="1" i="0" u="none" strike="noStrike" baseline="0" dirty="0">
                <a:solidFill>
                  <a:srgbClr val="000000"/>
                </a:solidFill>
                <a:latin typeface="ProximaNova-Regular"/>
              </a:rPr>
              <a:t>c. Catholic Schools/Seminaries </a:t>
            </a:r>
            <a:r>
              <a:rPr lang="en-US" sz="1800" b="0" i="0" u="none" strike="noStrike" baseline="0" dirty="0">
                <a:solidFill>
                  <a:srgbClr val="000000"/>
                </a:solidFill>
                <a:latin typeface="ProximaNova-Regular"/>
              </a:rPr>
              <a:t>- donations, grants, equipment, etc.</a:t>
            </a:r>
          </a:p>
          <a:p>
            <a:pPr algn="l"/>
            <a:r>
              <a:rPr lang="en-US" sz="1800" b="1" i="0" u="none" strike="noStrike" baseline="0" dirty="0">
                <a:solidFill>
                  <a:srgbClr val="000000"/>
                </a:solidFill>
                <a:latin typeface="ProximaNova-Regular"/>
              </a:rPr>
              <a:t>d. Religious/Vocations Education </a:t>
            </a:r>
            <a:r>
              <a:rPr lang="en-US" sz="1800" b="0" i="0" u="none" strike="noStrike" baseline="0" dirty="0">
                <a:solidFill>
                  <a:srgbClr val="000000"/>
                </a:solidFill>
                <a:latin typeface="ProximaNova-Regular"/>
              </a:rPr>
              <a:t>- scholarships, CCD, lay apostolate, programs, speakers, films, program materials, etc.</a:t>
            </a:r>
          </a:p>
          <a:p>
            <a:pPr algn="l"/>
            <a:r>
              <a:rPr lang="en-US" sz="1800" b="1" i="0" u="none" strike="noStrike" baseline="0" dirty="0">
                <a:solidFill>
                  <a:srgbClr val="000000"/>
                </a:solidFill>
                <a:latin typeface="ProximaNova-Regular"/>
              </a:rPr>
              <a:t>e. Prayer &amp; Study Programs</a:t>
            </a:r>
            <a:r>
              <a:rPr lang="en-US" sz="1800" b="0" i="0" u="none" strike="noStrike" baseline="0" dirty="0">
                <a:solidFill>
                  <a:srgbClr val="000000"/>
                </a:solidFill>
                <a:latin typeface="ProximaNova-Regular"/>
              </a:rPr>
              <a:t> - direct contributions to prayer groups, faith program materials, domestic church kiosk, rosary program, Marian Icon program, etc.</a:t>
            </a:r>
          </a:p>
          <a:p>
            <a:pPr algn="l"/>
            <a:r>
              <a:rPr lang="en-US" sz="1800" b="1" i="0" u="none" strike="noStrike" baseline="0" dirty="0">
                <a:solidFill>
                  <a:srgbClr val="000000"/>
                </a:solidFill>
                <a:latin typeface="ProximaNova-Regular"/>
              </a:rPr>
              <a:t>f. Sacramental Gifts </a:t>
            </a:r>
            <a:r>
              <a:rPr lang="en-US" sz="1800" b="0" i="0" u="none" strike="noStrike" baseline="0" dirty="0">
                <a:solidFill>
                  <a:srgbClr val="000000"/>
                </a:solidFill>
                <a:latin typeface="ProximaNova-Regular"/>
              </a:rPr>
              <a:t>- costs related to gifts presented to congregation.</a:t>
            </a:r>
          </a:p>
          <a:p>
            <a:pPr algn="l"/>
            <a:r>
              <a:rPr lang="en-US" sz="1800" b="1" i="0" u="none" strike="noStrike" baseline="0" dirty="0">
                <a:solidFill>
                  <a:srgbClr val="000000"/>
                </a:solidFill>
                <a:latin typeface="ProximaNova-Regular"/>
              </a:rPr>
              <a:t>g. Miscellaneous Faith Activities </a:t>
            </a:r>
            <a:r>
              <a:rPr lang="en-US" sz="1800" b="0" i="0" u="none" strike="noStrike" baseline="0" dirty="0">
                <a:solidFill>
                  <a:srgbClr val="000000"/>
                </a:solidFill>
                <a:latin typeface="ProximaNova-Regular"/>
              </a:rPr>
              <a:t>- all other disbursements not outlined above relating to Faith Activities.</a:t>
            </a:r>
          </a:p>
          <a:p>
            <a:pPr algn="l"/>
            <a:endParaRPr lang="en-US" dirty="0"/>
          </a:p>
        </p:txBody>
      </p:sp>
      <p:pic>
        <p:nvPicPr>
          <p:cNvPr id="3" name="Picture 2" descr="A picture containing text&#10;&#10;AI-generated content may be incorrect.">
            <a:extLst>
              <a:ext uri="{FF2B5EF4-FFF2-40B4-BE49-F238E27FC236}">
                <a16:creationId xmlns:a16="http://schemas.microsoft.com/office/drawing/2014/main" id="{F51BD7A0-743A-1553-B100-2F30390805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5102" y="19455"/>
            <a:ext cx="1486898" cy="1498794"/>
          </a:xfrm>
          <a:prstGeom prst="rect">
            <a:avLst/>
          </a:prstGeom>
        </p:spPr>
      </p:pic>
    </p:spTree>
    <p:extLst>
      <p:ext uri="{BB962C8B-B14F-4D97-AF65-F5344CB8AC3E}">
        <p14:creationId xmlns:p14="http://schemas.microsoft.com/office/powerpoint/2010/main" val="2982434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10B861-5CBF-2F68-6B37-AD8463CE64D9}"/>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1A1889C5-7112-C204-1345-FC359A11A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157A6565-A092-71F7-C40D-7C483B5DEB0F}"/>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sp>
        <p:nvSpPr>
          <p:cNvPr id="3" name="TextBox 2">
            <a:extLst>
              <a:ext uri="{FF2B5EF4-FFF2-40B4-BE49-F238E27FC236}">
                <a16:creationId xmlns:a16="http://schemas.microsoft.com/office/drawing/2014/main" id="{9B52E591-CDF5-5037-D294-E06816014526}"/>
              </a:ext>
            </a:extLst>
          </p:cNvPr>
          <p:cNvSpPr txBox="1"/>
          <p:nvPr/>
        </p:nvSpPr>
        <p:spPr>
          <a:xfrm>
            <a:off x="0" y="1967061"/>
            <a:ext cx="12192000" cy="2923877"/>
          </a:xfrm>
          <a:prstGeom prst="rect">
            <a:avLst/>
          </a:prstGeom>
          <a:noFill/>
        </p:spPr>
        <p:txBody>
          <a:bodyPr wrap="square">
            <a:spAutoFit/>
          </a:bodyPr>
          <a:lstStyle/>
          <a:p>
            <a:pPr algn="l"/>
            <a:r>
              <a:rPr lang="en-US" sz="4000" b="1" i="0" u="none" strike="noStrike" baseline="0" dirty="0">
                <a:solidFill>
                  <a:srgbClr val="0000A9"/>
                </a:solidFill>
                <a:latin typeface="ProximaNova-Bold"/>
              </a:rPr>
              <a:t>Family Activities</a:t>
            </a:r>
          </a:p>
          <a:p>
            <a:pPr algn="l"/>
            <a:r>
              <a:rPr lang="en-US" sz="1800" b="1" i="0" u="none" strike="noStrike" baseline="0" dirty="0">
                <a:solidFill>
                  <a:srgbClr val="000000"/>
                </a:solidFill>
                <a:latin typeface="ProximaNova-Bold"/>
              </a:rPr>
              <a:t>a. Food for Families </a:t>
            </a:r>
            <a:r>
              <a:rPr lang="en-US" sz="1800" b="0" i="0" u="none" strike="noStrike" baseline="0" dirty="0">
                <a:solidFill>
                  <a:srgbClr val="000000"/>
                </a:solidFill>
                <a:latin typeface="ProximaNova-Regular"/>
              </a:rPr>
              <a:t>- direct contributions to food banks, pantries, soup kitchens.</a:t>
            </a:r>
          </a:p>
          <a:p>
            <a:pPr algn="l"/>
            <a:r>
              <a:rPr lang="en-US" sz="1800" b="1" i="0" u="none" strike="noStrike" baseline="0" dirty="0">
                <a:solidFill>
                  <a:srgbClr val="000000"/>
                </a:solidFill>
                <a:latin typeface="ProximaNova-Regular"/>
              </a:rPr>
              <a:t>b. Family Formation Programs </a:t>
            </a:r>
            <a:r>
              <a:rPr lang="en-US" sz="1800" b="0" i="0" u="none" strike="noStrike" baseline="0" dirty="0">
                <a:solidFill>
                  <a:srgbClr val="000000"/>
                </a:solidFill>
                <a:latin typeface="ProximaNova-Regular"/>
              </a:rPr>
              <a:t>- </a:t>
            </a:r>
            <a:r>
              <a:rPr lang="en-US" sz="1800" i="0" u="none" strike="noStrike" baseline="0" dirty="0">
                <a:solidFill>
                  <a:srgbClr val="000000"/>
                </a:solidFill>
                <a:latin typeface="ProximaNova-Bold"/>
              </a:rPr>
              <a:t>Family Fully Alive, Family of the Month/Year, Consecration to the Holy Family</a:t>
            </a:r>
            <a:r>
              <a:rPr lang="en-US" sz="1800" b="0" i="0" u="none" strike="noStrike" baseline="0" dirty="0">
                <a:solidFill>
                  <a:srgbClr val="000000"/>
                </a:solidFill>
                <a:latin typeface="ProximaNova-Regular"/>
              </a:rPr>
              <a:t>, Good Friday Family Promotion, etc.</a:t>
            </a:r>
          </a:p>
          <a:p>
            <a:pPr algn="l"/>
            <a:r>
              <a:rPr lang="en-US" sz="1800" b="1" i="0" u="none" strike="noStrike" baseline="0" dirty="0">
                <a:solidFill>
                  <a:srgbClr val="000000"/>
                </a:solidFill>
                <a:latin typeface="ProximaNova-Regular"/>
              </a:rPr>
              <a:t>c. Keep Christ in Christmas </a:t>
            </a:r>
            <a:r>
              <a:rPr lang="en-US" sz="1800" b="0" i="0" u="none" strike="noStrike" baseline="0" dirty="0">
                <a:solidFill>
                  <a:srgbClr val="000000"/>
                </a:solidFill>
                <a:latin typeface="ProximaNova-Regular"/>
              </a:rPr>
              <a:t>- all contributions to KCIC, Journey to the Inn, Light Up for Christ, Christmas Poster Contest, billboard signs, etc.</a:t>
            </a:r>
          </a:p>
          <a:p>
            <a:pPr algn="l"/>
            <a:r>
              <a:rPr lang="en-US" sz="1800" b="1" i="0" u="none" strike="noStrike" baseline="0" dirty="0">
                <a:solidFill>
                  <a:srgbClr val="000000"/>
                </a:solidFill>
                <a:latin typeface="ProximaNova-Regular"/>
              </a:rPr>
              <a:t>d. Family Week </a:t>
            </a:r>
            <a:r>
              <a:rPr lang="en-US" sz="1800" b="0" i="0" u="none" strike="noStrike" baseline="0" dirty="0">
                <a:solidFill>
                  <a:srgbClr val="000000"/>
                </a:solidFill>
                <a:latin typeface="ProximaNova-Regular"/>
              </a:rPr>
              <a:t>- direct contributions to the coordination, promotion, and conduct of this program.</a:t>
            </a:r>
          </a:p>
          <a:p>
            <a:pPr algn="l"/>
            <a:r>
              <a:rPr lang="en-US" sz="1800" b="1" i="0" u="none" strike="noStrike" baseline="0" dirty="0">
                <a:solidFill>
                  <a:srgbClr val="000000"/>
                </a:solidFill>
                <a:latin typeface="ProximaNova-Regular"/>
              </a:rPr>
              <a:t>e. Family Prayer Night </a:t>
            </a:r>
            <a:r>
              <a:rPr lang="en-US" sz="1800" b="0" i="0" u="none" strike="noStrike" baseline="0" dirty="0">
                <a:solidFill>
                  <a:srgbClr val="000000"/>
                </a:solidFill>
                <a:latin typeface="ProximaNova-Regular"/>
              </a:rPr>
              <a:t>- direct contributions to coordination and execution of this program.</a:t>
            </a:r>
          </a:p>
          <a:p>
            <a:pPr algn="l"/>
            <a:r>
              <a:rPr lang="en-US" sz="1800" b="1" i="0" u="none" strike="noStrike" baseline="0" dirty="0">
                <a:solidFill>
                  <a:srgbClr val="000000"/>
                </a:solidFill>
                <a:latin typeface="ProximaNova-Regular"/>
              </a:rPr>
              <a:t>f. Miscellaneous Family Programs </a:t>
            </a:r>
            <a:r>
              <a:rPr lang="en-US" sz="1800" b="0" i="0" u="none" strike="noStrike" baseline="0" dirty="0">
                <a:solidFill>
                  <a:srgbClr val="000000"/>
                </a:solidFill>
                <a:latin typeface="ProximaNova-Regular"/>
              </a:rPr>
              <a:t>- all other disbursements not outlined above relating to Family Activities.</a:t>
            </a:r>
            <a:endParaRPr lang="en-US" dirty="0"/>
          </a:p>
        </p:txBody>
      </p:sp>
      <p:pic>
        <p:nvPicPr>
          <p:cNvPr id="6" name="Picture 5" descr="A picture containing text&#10;&#10;AI-generated content may be incorrect.">
            <a:extLst>
              <a:ext uri="{FF2B5EF4-FFF2-40B4-BE49-F238E27FC236}">
                <a16:creationId xmlns:a16="http://schemas.microsoft.com/office/drawing/2014/main" id="{FE2C5100-E24E-A004-A616-1F0FEF72A2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1865" y="6111"/>
            <a:ext cx="1500135" cy="1512137"/>
          </a:xfrm>
          <a:prstGeom prst="rect">
            <a:avLst/>
          </a:prstGeom>
        </p:spPr>
      </p:pic>
    </p:spTree>
    <p:extLst>
      <p:ext uri="{BB962C8B-B14F-4D97-AF65-F5344CB8AC3E}">
        <p14:creationId xmlns:p14="http://schemas.microsoft.com/office/powerpoint/2010/main" val="10984180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4C7A7-3FFB-3D82-6021-57044D4E325D}"/>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6845D377-A4E0-A573-3CA8-A2E92BFC12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F5C65E55-C7D0-9F45-8FA3-7A233084C390}"/>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3" name="Picture 2" descr="A picture containing chart&#10;&#10;Description automatically generated">
            <a:extLst>
              <a:ext uri="{FF2B5EF4-FFF2-40B4-BE49-F238E27FC236}">
                <a16:creationId xmlns:a16="http://schemas.microsoft.com/office/drawing/2014/main" id="{F329E1CD-6F64-2333-40C9-6012C81BFE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6624" y="1942860"/>
            <a:ext cx="7778750" cy="2349500"/>
          </a:xfrm>
          <a:prstGeom prst="rect">
            <a:avLst/>
          </a:prstGeom>
        </p:spPr>
      </p:pic>
      <p:sp>
        <p:nvSpPr>
          <p:cNvPr id="6" name="TextBox 5">
            <a:extLst>
              <a:ext uri="{FF2B5EF4-FFF2-40B4-BE49-F238E27FC236}">
                <a16:creationId xmlns:a16="http://schemas.microsoft.com/office/drawing/2014/main" id="{E7C58FED-07B9-8B0C-32DD-C30AAABDBB25}"/>
              </a:ext>
            </a:extLst>
          </p:cNvPr>
          <p:cNvSpPr txBox="1"/>
          <p:nvPr/>
        </p:nvSpPr>
        <p:spPr>
          <a:xfrm>
            <a:off x="1982024" y="4611542"/>
            <a:ext cx="8160402" cy="646331"/>
          </a:xfrm>
          <a:prstGeom prst="rect">
            <a:avLst/>
          </a:prstGeom>
          <a:noFill/>
        </p:spPr>
        <p:txBody>
          <a:bodyPr wrap="square" rtlCol="0">
            <a:spAutoFit/>
          </a:bodyPr>
          <a:lstStyle/>
          <a:p>
            <a:r>
              <a:rPr lang="en-US" dirty="0"/>
              <a:t>Log into the FloridaKofC.org website by clicking the gold “Member Log In” box located on the top of the home page.</a:t>
            </a:r>
          </a:p>
        </p:txBody>
      </p:sp>
      <p:pic>
        <p:nvPicPr>
          <p:cNvPr id="7" name="Picture 6" descr="A picture containing text&#10;&#10;AI-generated content may be incorrect.">
            <a:extLst>
              <a:ext uri="{FF2B5EF4-FFF2-40B4-BE49-F238E27FC236}">
                <a16:creationId xmlns:a16="http://schemas.microsoft.com/office/drawing/2014/main" id="{A0C7B21A-299C-7BFC-7103-8E829C98B3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1" y="-1"/>
            <a:ext cx="1506199" cy="1518249"/>
          </a:xfrm>
          <a:prstGeom prst="rect">
            <a:avLst/>
          </a:prstGeom>
        </p:spPr>
      </p:pic>
    </p:spTree>
    <p:extLst>
      <p:ext uri="{BB962C8B-B14F-4D97-AF65-F5344CB8AC3E}">
        <p14:creationId xmlns:p14="http://schemas.microsoft.com/office/powerpoint/2010/main" val="3548302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2B22D-B8DE-B7A4-C4E4-A7D8DC856B5B}"/>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AFC78A9-128C-9A5E-AF49-C56FCA8CB9DC}"/>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998F36E2-FDF1-6EA9-57CD-A87A4372F9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1518249"/>
          </a:xfrm>
          <a:prstGeom prst="rect">
            <a:avLst/>
          </a:prstGeom>
        </p:spPr>
      </p:pic>
      <p:sp>
        <p:nvSpPr>
          <p:cNvPr id="5" name="TextBox 4">
            <a:extLst>
              <a:ext uri="{FF2B5EF4-FFF2-40B4-BE49-F238E27FC236}">
                <a16:creationId xmlns:a16="http://schemas.microsoft.com/office/drawing/2014/main" id="{E4EC2BB5-91D0-F5C2-BE15-E93E419DED7A}"/>
              </a:ext>
            </a:extLst>
          </p:cNvPr>
          <p:cNvSpPr txBox="1"/>
          <p:nvPr/>
        </p:nvSpPr>
        <p:spPr>
          <a:xfrm>
            <a:off x="0" y="1441132"/>
            <a:ext cx="12191998" cy="5416868"/>
          </a:xfrm>
          <a:prstGeom prst="rect">
            <a:avLst/>
          </a:prstGeom>
          <a:noFill/>
        </p:spPr>
        <p:txBody>
          <a:bodyPr wrap="square">
            <a:spAutoFit/>
          </a:bodyPr>
          <a:lstStyle/>
          <a:p>
            <a:pPr algn="l"/>
            <a:r>
              <a:rPr lang="en-US" sz="4000" b="1" i="0" u="none" strike="noStrike" baseline="0" dirty="0">
                <a:solidFill>
                  <a:srgbClr val="0000A9"/>
                </a:solidFill>
                <a:latin typeface="ProximaNova-Bold"/>
              </a:rPr>
              <a:t>Community Activities</a:t>
            </a:r>
          </a:p>
          <a:p>
            <a:pPr algn="l"/>
            <a:r>
              <a:rPr lang="en-US" sz="1800" b="1" i="0" u="none" strike="noStrike" baseline="0" dirty="0">
                <a:solidFill>
                  <a:srgbClr val="000000"/>
                </a:solidFill>
                <a:latin typeface="ProximaNova-Bold"/>
              </a:rPr>
              <a:t>a. Coats For Kids </a:t>
            </a:r>
            <a:r>
              <a:rPr lang="en-US" sz="1800" b="0" i="0" u="none" strike="noStrike" baseline="0" dirty="0">
                <a:solidFill>
                  <a:srgbClr val="000000"/>
                </a:solidFill>
                <a:latin typeface="ProximaNova-Regular"/>
              </a:rPr>
              <a:t>- direct contributions to purchasing and distribution of coats to those in need.</a:t>
            </a:r>
          </a:p>
          <a:p>
            <a:pPr algn="l"/>
            <a:r>
              <a:rPr lang="en-US" sz="1800" b="1" i="0" u="none" strike="noStrike" baseline="0" dirty="0">
                <a:solidFill>
                  <a:srgbClr val="000000"/>
                </a:solidFill>
                <a:latin typeface="ProximaNova-Bold"/>
              </a:rPr>
              <a:t>b. Global Wheelchair Mission </a:t>
            </a:r>
            <a:r>
              <a:rPr lang="en-US" sz="1800" b="0" i="0" u="none" strike="noStrike" baseline="0" dirty="0">
                <a:solidFill>
                  <a:srgbClr val="000000"/>
                </a:solidFill>
                <a:latin typeface="ProximaNova-Regular"/>
              </a:rPr>
              <a:t>- direct contributions to purchasing and coordination of wheelchair distribution to the needy.</a:t>
            </a:r>
          </a:p>
          <a:p>
            <a:pPr algn="l"/>
            <a:r>
              <a:rPr lang="en-US" sz="1800" b="1" i="0" u="none" strike="noStrike" baseline="0" dirty="0">
                <a:solidFill>
                  <a:srgbClr val="000000"/>
                </a:solidFill>
                <a:latin typeface="ProximaNova-Bold"/>
              </a:rPr>
              <a:t>c. Habitat for Humanity </a:t>
            </a:r>
            <a:r>
              <a:rPr lang="en-US" sz="1800" b="0" i="0" u="none" strike="noStrike" baseline="0" dirty="0">
                <a:solidFill>
                  <a:srgbClr val="000000"/>
                </a:solidFill>
                <a:latin typeface="ProximaNova-Regular"/>
              </a:rPr>
              <a:t>- direct contributions to Habitat for Humanity projects, materials, tools, and construction.</a:t>
            </a:r>
          </a:p>
          <a:p>
            <a:pPr algn="l"/>
            <a:r>
              <a:rPr lang="en-US" sz="1800" b="1" i="0" u="none" strike="noStrike" baseline="0" dirty="0">
                <a:solidFill>
                  <a:srgbClr val="000000"/>
                </a:solidFill>
                <a:latin typeface="ProximaNova-Regular"/>
              </a:rPr>
              <a:t>d. Disaster Preparedness/Relief </a:t>
            </a:r>
            <a:r>
              <a:rPr lang="en-US" sz="1800" b="0" i="0" u="none" strike="noStrike" baseline="0" dirty="0">
                <a:solidFill>
                  <a:srgbClr val="000000"/>
                </a:solidFill>
                <a:latin typeface="ProximaNova-Regular"/>
              </a:rPr>
              <a:t>- direct contributions to planning and executing disaster preparedness and response, food, water, equipment, etc.</a:t>
            </a:r>
          </a:p>
          <a:p>
            <a:pPr algn="l"/>
            <a:r>
              <a:rPr lang="en-US" sz="1800" b="1" i="0" u="none" strike="noStrike" baseline="0" dirty="0">
                <a:solidFill>
                  <a:srgbClr val="000000"/>
                </a:solidFill>
                <a:latin typeface="ProximaNova-Regular"/>
              </a:rPr>
              <a:t>e. Physically Disabled/Intellectual Disabilities </a:t>
            </a:r>
            <a:r>
              <a:rPr lang="en-US" sz="1800" b="0" i="0" u="none" strike="noStrike" baseline="0" dirty="0">
                <a:solidFill>
                  <a:srgbClr val="000000"/>
                </a:solidFill>
                <a:latin typeface="ProximaNova-Regular"/>
              </a:rPr>
              <a:t>- direct contributions to schools, care services, organizations, etc.</a:t>
            </a:r>
          </a:p>
          <a:p>
            <a:pPr algn="l"/>
            <a:r>
              <a:rPr lang="en-US" sz="1800" b="1" i="0" u="none" strike="noStrike" baseline="0" dirty="0">
                <a:solidFill>
                  <a:srgbClr val="000000"/>
                </a:solidFill>
                <a:latin typeface="ProximaNova-Regular"/>
              </a:rPr>
              <a:t>f. Elderly/Widow(er) Care </a:t>
            </a:r>
            <a:r>
              <a:rPr lang="en-US" sz="1800" b="0" i="0" u="none" strike="noStrike" baseline="0" dirty="0">
                <a:solidFill>
                  <a:srgbClr val="000000"/>
                </a:solidFill>
                <a:latin typeface="ProximaNova-Regular"/>
              </a:rPr>
              <a:t>- direct contributions to homes for the aged, retired/senior volunteer programs, construction, repairs, remodeling, gifts, etc.</a:t>
            </a:r>
          </a:p>
          <a:p>
            <a:pPr algn="l"/>
            <a:r>
              <a:rPr lang="en-US" sz="1800" b="1" i="0" u="none" strike="noStrike" baseline="0" dirty="0">
                <a:solidFill>
                  <a:srgbClr val="000000"/>
                </a:solidFill>
                <a:latin typeface="ProximaNova-Regular"/>
              </a:rPr>
              <a:t>g. Hospitals/Health Organizations </a:t>
            </a:r>
            <a:r>
              <a:rPr lang="en-US" sz="1800" b="0" i="0" u="none" strike="noStrike" baseline="0" dirty="0">
                <a:solidFill>
                  <a:srgbClr val="000000"/>
                </a:solidFill>
                <a:latin typeface="ProximaNova-Regular"/>
              </a:rPr>
              <a:t>- direct contributions to Red Cross, Hospice, heart/cancer funds, equipment, construction, donations, etc.</a:t>
            </a:r>
          </a:p>
          <a:p>
            <a:pPr algn="l"/>
            <a:r>
              <a:rPr lang="en-US" sz="1800" b="1" i="0" u="none" strike="noStrike" baseline="0" dirty="0">
                <a:solidFill>
                  <a:srgbClr val="000000"/>
                </a:solidFill>
                <a:latin typeface="ProximaNova-Regular"/>
              </a:rPr>
              <a:t>h. Columbian Squires </a:t>
            </a:r>
            <a:r>
              <a:rPr lang="en-US" sz="1800" b="0" i="0" u="none" strike="noStrike" baseline="0" dirty="0">
                <a:solidFill>
                  <a:srgbClr val="000000"/>
                </a:solidFill>
                <a:latin typeface="ProximaNova-Regular"/>
              </a:rPr>
              <a:t>- direct contributions to the operations and support of the Columbian Squires program.</a:t>
            </a:r>
          </a:p>
          <a:p>
            <a:pPr algn="l"/>
            <a:r>
              <a:rPr lang="en-US" sz="1800" b="1" i="0" u="none" strike="noStrike" baseline="0" dirty="0" err="1">
                <a:solidFill>
                  <a:srgbClr val="000000"/>
                </a:solidFill>
                <a:latin typeface="ProximaNova-Regular"/>
              </a:rPr>
              <a:t>i</a:t>
            </a:r>
            <a:r>
              <a:rPr lang="en-US" sz="1800" b="1" i="0" u="none" strike="noStrike" baseline="0" dirty="0">
                <a:solidFill>
                  <a:srgbClr val="000000"/>
                </a:solidFill>
                <a:latin typeface="ProximaNova-Regular"/>
              </a:rPr>
              <a:t>. Scouting/Youth Groups </a:t>
            </a:r>
            <a:r>
              <a:rPr lang="en-US" sz="1800" b="0" i="0" u="none" strike="noStrike" baseline="0" dirty="0">
                <a:solidFill>
                  <a:srgbClr val="000000"/>
                </a:solidFill>
                <a:latin typeface="ProximaNova-Regular"/>
              </a:rPr>
              <a:t>- direct contributions to sponsorship, volunteer efforts, projects, 4-H, Big Brothers, CYO, mentoring, etc.</a:t>
            </a:r>
          </a:p>
          <a:p>
            <a:pPr algn="l"/>
            <a:r>
              <a:rPr lang="en-US" sz="1800" b="1" i="0" u="none" strike="noStrike" baseline="0" dirty="0">
                <a:solidFill>
                  <a:srgbClr val="000000"/>
                </a:solidFill>
                <a:latin typeface="ProximaNova-Regular"/>
              </a:rPr>
              <a:t>j. Athletics </a:t>
            </a:r>
            <a:r>
              <a:rPr lang="en-US" sz="1800" b="0" i="0" u="none" strike="noStrike" baseline="0" dirty="0">
                <a:solidFill>
                  <a:srgbClr val="000000"/>
                </a:solidFill>
                <a:latin typeface="ProximaNova-Regular"/>
              </a:rPr>
              <a:t>- direct contributions to council sport events, youth sport sponsorships, equipment, transportation, etc.</a:t>
            </a:r>
          </a:p>
          <a:p>
            <a:pPr algn="l"/>
            <a:r>
              <a:rPr lang="en-US" sz="1800" b="1" i="0" u="none" strike="noStrike" baseline="0" dirty="0">
                <a:solidFill>
                  <a:srgbClr val="000000"/>
                </a:solidFill>
                <a:latin typeface="ProximaNova-Regular"/>
              </a:rPr>
              <a:t>k. Youth Welfare/Service </a:t>
            </a:r>
            <a:r>
              <a:rPr lang="en-US" sz="1800" b="0" i="0" u="none" strike="noStrike" baseline="0" dirty="0">
                <a:solidFill>
                  <a:srgbClr val="000000"/>
                </a:solidFill>
                <a:latin typeface="ProximaNova-Regular"/>
              </a:rPr>
              <a:t>- direct contributions to substance/child abuse, foster parents, etc.</a:t>
            </a:r>
          </a:p>
          <a:p>
            <a:pPr algn="l"/>
            <a:r>
              <a:rPr lang="en-US" sz="1800" b="1" i="0" u="none" strike="noStrike" baseline="0" dirty="0">
                <a:solidFill>
                  <a:srgbClr val="000000"/>
                </a:solidFill>
                <a:latin typeface="ProximaNova-Regular"/>
              </a:rPr>
              <a:t>l. Scholarships/Education </a:t>
            </a:r>
            <a:r>
              <a:rPr lang="en-US" sz="1800" b="0" i="0" u="none" strike="noStrike" baseline="0" dirty="0">
                <a:solidFill>
                  <a:srgbClr val="000000"/>
                </a:solidFill>
                <a:latin typeface="ProximaNova-Regular"/>
              </a:rPr>
              <a:t>- direct contributions to career nights, essay contests, scholarships, tuition, fund raising, etc.</a:t>
            </a:r>
          </a:p>
          <a:p>
            <a:pPr algn="l"/>
            <a:r>
              <a:rPr lang="en-US" sz="1800" b="1" i="0" u="none" strike="noStrike" baseline="0" dirty="0">
                <a:solidFill>
                  <a:srgbClr val="000000"/>
                </a:solidFill>
                <a:latin typeface="ProximaNova-Regular"/>
              </a:rPr>
              <a:t>m. Veteran Military/VAVS </a:t>
            </a:r>
            <a:r>
              <a:rPr lang="en-US" sz="1800" b="0" i="0" u="none" strike="noStrike" baseline="0" dirty="0">
                <a:solidFill>
                  <a:srgbClr val="000000"/>
                </a:solidFill>
                <a:latin typeface="ProximaNova-Regular"/>
              </a:rPr>
              <a:t>- direct contributions to veterans, VA hospital support/visitation, memorials, parades, etc.</a:t>
            </a:r>
          </a:p>
          <a:p>
            <a:pPr algn="l"/>
            <a:r>
              <a:rPr lang="en-US" sz="1800" b="1" i="0" u="none" strike="noStrike" baseline="0" dirty="0">
                <a:solidFill>
                  <a:srgbClr val="000000"/>
                </a:solidFill>
                <a:latin typeface="ProximaNova-Regular"/>
              </a:rPr>
              <a:t>n. Miscellaneous Community/Youth Activities </a:t>
            </a:r>
            <a:r>
              <a:rPr lang="en-US" sz="1800" b="0" i="0" u="none" strike="noStrike" baseline="0" dirty="0">
                <a:solidFill>
                  <a:srgbClr val="000000"/>
                </a:solidFill>
                <a:latin typeface="ProximaNova-Regular"/>
              </a:rPr>
              <a:t>- all other disbursements not outlined above relating to Community Activities.</a:t>
            </a:r>
            <a:endParaRPr lang="en-US" dirty="0"/>
          </a:p>
        </p:txBody>
      </p:sp>
      <p:pic>
        <p:nvPicPr>
          <p:cNvPr id="4" name="Picture 3" descr="A picture containing text&#10;&#10;AI-generated content may be incorrect.">
            <a:extLst>
              <a:ext uri="{FF2B5EF4-FFF2-40B4-BE49-F238E27FC236}">
                <a16:creationId xmlns:a16="http://schemas.microsoft.com/office/drawing/2014/main" id="{08D4E9EF-C27C-4530-275C-807CC5E303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5799" y="-1"/>
            <a:ext cx="1506199" cy="1518249"/>
          </a:xfrm>
          <a:prstGeom prst="rect">
            <a:avLst/>
          </a:prstGeom>
        </p:spPr>
      </p:pic>
    </p:spTree>
    <p:extLst>
      <p:ext uri="{BB962C8B-B14F-4D97-AF65-F5344CB8AC3E}">
        <p14:creationId xmlns:p14="http://schemas.microsoft.com/office/powerpoint/2010/main" val="2868913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64CCF-E8D5-3464-E723-3EA0135FF79F}"/>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C89F6CFD-E29F-D5BF-CD1F-3EEF4B6723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C5AE3BFF-2A43-749F-657E-C9EF043F16AC}"/>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sp>
        <p:nvSpPr>
          <p:cNvPr id="3" name="TextBox 2">
            <a:extLst>
              <a:ext uri="{FF2B5EF4-FFF2-40B4-BE49-F238E27FC236}">
                <a16:creationId xmlns:a16="http://schemas.microsoft.com/office/drawing/2014/main" id="{BCA391A1-71BD-A6BE-A84D-50280087F521}"/>
              </a:ext>
            </a:extLst>
          </p:cNvPr>
          <p:cNvSpPr txBox="1"/>
          <p:nvPr/>
        </p:nvSpPr>
        <p:spPr>
          <a:xfrm>
            <a:off x="-60548" y="1518249"/>
            <a:ext cx="12252548" cy="2646878"/>
          </a:xfrm>
          <a:prstGeom prst="rect">
            <a:avLst/>
          </a:prstGeom>
          <a:noFill/>
        </p:spPr>
        <p:txBody>
          <a:bodyPr wrap="square">
            <a:spAutoFit/>
          </a:bodyPr>
          <a:lstStyle/>
          <a:p>
            <a:pPr algn="l"/>
            <a:r>
              <a:rPr lang="en-US" sz="4000" b="1" i="0" u="none" strike="noStrike" baseline="0" dirty="0">
                <a:solidFill>
                  <a:srgbClr val="0000A9"/>
                </a:solidFill>
                <a:latin typeface="ProximaNova-Bold"/>
              </a:rPr>
              <a:t>Life Activities</a:t>
            </a:r>
          </a:p>
          <a:p>
            <a:pPr algn="l"/>
            <a:r>
              <a:rPr lang="en-US" sz="1800" b="1" i="0" u="none" strike="noStrike" baseline="0" dirty="0">
                <a:solidFill>
                  <a:srgbClr val="000000"/>
                </a:solidFill>
                <a:latin typeface="ProximaNova-Bold"/>
              </a:rPr>
              <a:t>a. Special Olympics </a:t>
            </a:r>
            <a:r>
              <a:rPr lang="en-US" sz="1800" b="0" i="0" u="none" strike="noStrike" baseline="0" dirty="0">
                <a:solidFill>
                  <a:srgbClr val="000000"/>
                </a:solidFill>
                <a:latin typeface="ProximaNova-Regular"/>
              </a:rPr>
              <a:t>- direct contributions to local, state, and national events.</a:t>
            </a:r>
          </a:p>
          <a:p>
            <a:pPr algn="l"/>
            <a:r>
              <a:rPr lang="en-US" sz="1800" b="1" i="0" u="none" strike="noStrike" baseline="0" dirty="0">
                <a:solidFill>
                  <a:srgbClr val="000000"/>
                </a:solidFill>
                <a:latin typeface="ProximaNova-Bold"/>
              </a:rPr>
              <a:t>b. Marches for Life </a:t>
            </a:r>
            <a:r>
              <a:rPr lang="en-US" sz="1800" b="0" i="0" u="none" strike="noStrike" baseline="0" dirty="0">
                <a:solidFill>
                  <a:srgbClr val="000000"/>
                </a:solidFill>
                <a:latin typeface="ProximaNova-Regular"/>
              </a:rPr>
              <a:t>- direct contributions to local, state, and nation marches.</a:t>
            </a:r>
          </a:p>
          <a:p>
            <a:pPr algn="l"/>
            <a:r>
              <a:rPr lang="en-US" sz="1800" b="1" i="0" u="none" strike="noStrike" baseline="0" dirty="0">
                <a:solidFill>
                  <a:srgbClr val="000000"/>
                </a:solidFill>
                <a:latin typeface="ProximaNova-Bold"/>
              </a:rPr>
              <a:t>c. Ultrasound Initiative </a:t>
            </a:r>
            <a:r>
              <a:rPr lang="en-US" sz="1800" b="0" i="0" u="none" strike="noStrike" baseline="0" dirty="0">
                <a:solidFill>
                  <a:srgbClr val="000000"/>
                </a:solidFill>
                <a:latin typeface="ProximaNova-Regular"/>
              </a:rPr>
              <a:t>- direct contributions to the purchase and placement of Ultrasound machines for crisis pregnancy centers.</a:t>
            </a:r>
          </a:p>
          <a:p>
            <a:pPr algn="l"/>
            <a:r>
              <a:rPr lang="en-US" sz="1800" b="1" i="0" u="none" strike="noStrike" baseline="0" dirty="0">
                <a:solidFill>
                  <a:srgbClr val="000000"/>
                </a:solidFill>
                <a:latin typeface="ProximaNova-Bold"/>
              </a:rPr>
              <a:t>d. Pregnancy Center Support </a:t>
            </a:r>
            <a:r>
              <a:rPr lang="en-US" sz="1800" b="0" i="0" u="none" strike="noStrike" baseline="0" dirty="0">
                <a:solidFill>
                  <a:srgbClr val="000000"/>
                </a:solidFill>
                <a:latin typeface="ProximaNova-Regular"/>
              </a:rPr>
              <a:t>- direct contributions to donations, diapers, supplies, baby showers, birthright, etc.</a:t>
            </a:r>
          </a:p>
          <a:p>
            <a:pPr algn="l"/>
            <a:r>
              <a:rPr lang="en-US" sz="1800" b="1" i="0" u="none" strike="noStrike" baseline="0" dirty="0">
                <a:solidFill>
                  <a:srgbClr val="000000"/>
                </a:solidFill>
                <a:latin typeface="ProximaNova-Regular"/>
              </a:rPr>
              <a:t>e. Christian Refugee Relief </a:t>
            </a:r>
            <a:r>
              <a:rPr lang="en-US" sz="1800" b="0" i="0" u="none" strike="noStrike" baseline="0" dirty="0">
                <a:solidFill>
                  <a:srgbClr val="000000"/>
                </a:solidFill>
                <a:latin typeface="ProximaNova-Regular"/>
              </a:rPr>
              <a:t>- direct contributions to aid provided to refugee relief, Solidarity Crosses.</a:t>
            </a:r>
          </a:p>
          <a:p>
            <a:pPr algn="l"/>
            <a:r>
              <a:rPr lang="en-US" sz="1800" b="1" i="0" u="none" strike="noStrike" baseline="0" dirty="0">
                <a:solidFill>
                  <a:srgbClr val="000000"/>
                </a:solidFill>
                <a:latin typeface="ProximaNova-Regular"/>
              </a:rPr>
              <a:t>f. Memorials to Unborn Children </a:t>
            </a:r>
            <a:r>
              <a:rPr lang="en-US" sz="1800" b="0" i="0" u="none" strike="noStrike" baseline="0" dirty="0">
                <a:solidFill>
                  <a:srgbClr val="000000"/>
                </a:solidFill>
                <a:latin typeface="ProximaNova-Regular"/>
              </a:rPr>
              <a:t>- direct contributions to purchases, fund raisers, donations, construction, etc.</a:t>
            </a:r>
          </a:p>
          <a:p>
            <a:pPr algn="l"/>
            <a:r>
              <a:rPr lang="en-US" sz="1800" b="1" i="0" u="none" strike="noStrike" baseline="0" dirty="0">
                <a:solidFill>
                  <a:srgbClr val="000000"/>
                </a:solidFill>
                <a:latin typeface="ProximaNova-Regular"/>
              </a:rPr>
              <a:t>g. Miscellaneous Life Activities </a:t>
            </a:r>
            <a:r>
              <a:rPr lang="en-US" sz="1800" b="0" i="0" u="none" strike="noStrike" baseline="0" dirty="0">
                <a:solidFill>
                  <a:srgbClr val="000000"/>
                </a:solidFill>
                <a:latin typeface="ProximaNova-Regular"/>
              </a:rPr>
              <a:t>- all other disbursements not outlined above relating to Life Activities.</a:t>
            </a:r>
            <a:endParaRPr lang="en-US" dirty="0"/>
          </a:p>
        </p:txBody>
      </p:sp>
      <p:sp>
        <p:nvSpPr>
          <p:cNvPr id="7" name="TextBox 6">
            <a:extLst>
              <a:ext uri="{FF2B5EF4-FFF2-40B4-BE49-F238E27FC236}">
                <a16:creationId xmlns:a16="http://schemas.microsoft.com/office/drawing/2014/main" id="{2CCB9C44-5C90-6E35-72AF-E16F520C8D4C}"/>
              </a:ext>
            </a:extLst>
          </p:cNvPr>
          <p:cNvSpPr txBox="1"/>
          <p:nvPr/>
        </p:nvSpPr>
        <p:spPr>
          <a:xfrm>
            <a:off x="-60548" y="4144493"/>
            <a:ext cx="6235002" cy="1538883"/>
          </a:xfrm>
          <a:prstGeom prst="rect">
            <a:avLst/>
          </a:prstGeom>
          <a:noFill/>
        </p:spPr>
        <p:txBody>
          <a:bodyPr wrap="square">
            <a:spAutoFit/>
          </a:bodyPr>
          <a:lstStyle/>
          <a:p>
            <a:pPr algn="l"/>
            <a:r>
              <a:rPr lang="en-US" sz="4000" b="1" i="0" u="none" strike="noStrike" baseline="0" dirty="0">
                <a:solidFill>
                  <a:srgbClr val="0000A9"/>
                </a:solidFill>
                <a:latin typeface="ProximaNova-Bold"/>
              </a:rPr>
              <a:t>Meetings</a:t>
            </a:r>
          </a:p>
          <a:p>
            <a:pPr algn="l"/>
            <a:r>
              <a:rPr lang="en-US" sz="1800" b="1" i="0" u="none" strike="noStrike" baseline="0" dirty="0">
                <a:solidFill>
                  <a:srgbClr val="000000"/>
                </a:solidFill>
                <a:latin typeface="ProximaNova-Regular"/>
              </a:rPr>
              <a:t>1. Business </a:t>
            </a:r>
            <a:r>
              <a:rPr lang="en-US" sz="1800" b="0" i="0" u="none" strike="noStrike" baseline="0" dirty="0">
                <a:solidFill>
                  <a:srgbClr val="000000"/>
                </a:solidFill>
                <a:latin typeface="ProximaNova-Regular"/>
              </a:rPr>
              <a:t>- discussing or conducting business.</a:t>
            </a:r>
          </a:p>
          <a:p>
            <a:pPr algn="l"/>
            <a:r>
              <a:rPr lang="fr-FR" sz="1800" b="1" i="0" u="none" strike="noStrike" baseline="0" dirty="0">
                <a:solidFill>
                  <a:srgbClr val="000000"/>
                </a:solidFill>
                <a:latin typeface="ProximaNova-Regular"/>
              </a:rPr>
              <a:t>2. Social </a:t>
            </a:r>
            <a:r>
              <a:rPr lang="fr-FR" sz="1800" b="0" i="0" u="none" strike="noStrike" baseline="0" dirty="0">
                <a:solidFill>
                  <a:srgbClr val="000000"/>
                </a:solidFill>
                <a:latin typeface="ProximaNova-Regular"/>
              </a:rPr>
              <a:t>- </a:t>
            </a:r>
            <a:r>
              <a:rPr lang="fr-FR" sz="1800" b="0" i="0" u="none" strike="noStrike" baseline="0" dirty="0" err="1">
                <a:solidFill>
                  <a:srgbClr val="000000"/>
                </a:solidFill>
                <a:latin typeface="ProximaNova-Regular"/>
              </a:rPr>
              <a:t>dinners</a:t>
            </a:r>
            <a:r>
              <a:rPr lang="fr-FR" sz="1800" b="0" i="0" u="none" strike="noStrike" baseline="0" dirty="0">
                <a:solidFill>
                  <a:srgbClr val="000000"/>
                </a:solidFill>
                <a:latin typeface="ProximaNova-Regular"/>
              </a:rPr>
              <a:t>, </a:t>
            </a:r>
            <a:r>
              <a:rPr lang="fr-FR" sz="1800" b="0" i="0" u="none" strike="noStrike" baseline="0" dirty="0" err="1">
                <a:solidFill>
                  <a:srgbClr val="000000"/>
                </a:solidFill>
                <a:latin typeface="ProximaNova-Regular"/>
              </a:rPr>
              <a:t>dances</a:t>
            </a:r>
            <a:r>
              <a:rPr lang="fr-FR" sz="1800" b="0" i="0" u="none" strike="noStrike" baseline="0" dirty="0">
                <a:solidFill>
                  <a:srgbClr val="000000"/>
                </a:solidFill>
                <a:latin typeface="ProximaNova-Regular"/>
              </a:rPr>
              <a:t>, parties, etc.</a:t>
            </a:r>
          </a:p>
          <a:p>
            <a:pPr algn="l"/>
            <a:r>
              <a:rPr lang="en-US" sz="1800" b="1" i="0" u="none" strike="noStrike" baseline="0" dirty="0">
                <a:solidFill>
                  <a:srgbClr val="000000"/>
                </a:solidFill>
                <a:latin typeface="ProximaNova-Regular"/>
              </a:rPr>
              <a:t>3. Special/Committee </a:t>
            </a:r>
            <a:r>
              <a:rPr lang="en-US" sz="1800" b="0" i="0" u="none" strike="noStrike" baseline="0" dirty="0">
                <a:solidFill>
                  <a:srgbClr val="000000"/>
                </a:solidFill>
                <a:latin typeface="ProximaNova-Regular"/>
              </a:rPr>
              <a:t>- lectures, films, educational, etc.</a:t>
            </a:r>
            <a:endParaRPr lang="en-US" dirty="0"/>
          </a:p>
        </p:txBody>
      </p:sp>
      <p:pic>
        <p:nvPicPr>
          <p:cNvPr id="6" name="Picture 5" descr="A picture containing text&#10;&#10;AI-generated content may be incorrect.">
            <a:extLst>
              <a:ext uri="{FF2B5EF4-FFF2-40B4-BE49-F238E27FC236}">
                <a16:creationId xmlns:a16="http://schemas.microsoft.com/office/drawing/2014/main" id="{2B1CB64A-C31B-64E6-3371-557626BBA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9501" y="-1"/>
            <a:ext cx="1506199" cy="1518249"/>
          </a:xfrm>
          <a:prstGeom prst="rect">
            <a:avLst/>
          </a:prstGeom>
        </p:spPr>
      </p:pic>
    </p:spTree>
    <p:extLst>
      <p:ext uri="{BB962C8B-B14F-4D97-AF65-F5344CB8AC3E}">
        <p14:creationId xmlns:p14="http://schemas.microsoft.com/office/powerpoint/2010/main" val="26178317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91A3A-7CBA-A0EB-4367-BD952423ECED}"/>
            </a:ext>
          </a:extLst>
        </p:cNvPr>
        <p:cNvGrpSpPr/>
        <p:nvPr/>
      </p:nvGrpSpPr>
      <p:grpSpPr>
        <a:xfrm>
          <a:off x="0" y="0"/>
          <a:ext cx="0" cy="0"/>
          <a:chOff x="0" y="0"/>
          <a:chExt cx="0" cy="0"/>
        </a:xfrm>
      </p:grpSpPr>
      <p:pic>
        <p:nvPicPr>
          <p:cNvPr id="7" name="Picture 4">
            <a:extLst>
              <a:ext uri="{FF2B5EF4-FFF2-40B4-BE49-F238E27FC236}">
                <a16:creationId xmlns:a16="http://schemas.microsoft.com/office/drawing/2014/main" id="{23E1677B-06FB-8F9D-2B3D-F56C40DD3A29}"/>
              </a:ext>
            </a:extLst>
          </p:cNvPr>
          <p:cNvPicPr>
            <a:picLocks noChangeAspect="1"/>
          </p:cNvPicPr>
          <p:nvPr/>
        </p:nvPicPr>
        <p:blipFill>
          <a:blip r:embed="rId2"/>
          <a:stretch>
            <a:fillRect/>
          </a:stretch>
        </p:blipFill>
        <p:spPr>
          <a:xfrm>
            <a:off x="22155" y="-3185"/>
            <a:ext cx="12147632" cy="1415423"/>
          </a:xfrm>
          <a:prstGeom prst="rect">
            <a:avLst/>
          </a:prstGeom>
        </p:spPr>
      </p:pic>
      <p:pic>
        <p:nvPicPr>
          <p:cNvPr id="2" name="Picture 1" descr="A picture containing text, logo, emblem, symbol">
            <a:extLst>
              <a:ext uri="{FF2B5EF4-FFF2-40B4-BE49-F238E27FC236}">
                <a16:creationId xmlns:a16="http://schemas.microsoft.com/office/drawing/2014/main" id="{3B91580D-8105-7AFF-803C-6B920EAF4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3" name="TextBox 2">
            <a:extLst>
              <a:ext uri="{FF2B5EF4-FFF2-40B4-BE49-F238E27FC236}">
                <a16:creationId xmlns:a16="http://schemas.microsoft.com/office/drawing/2014/main" id="{BFDA1BC8-D95D-1F94-1D5B-D596D28B4AAC}"/>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pic>
        <p:nvPicPr>
          <p:cNvPr id="5" name="Picture 4" descr="Graphical user interface, application&#10;&#10;Description automatically generated">
            <a:extLst>
              <a:ext uri="{FF2B5EF4-FFF2-40B4-BE49-F238E27FC236}">
                <a16:creationId xmlns:a16="http://schemas.microsoft.com/office/drawing/2014/main" id="{9F7D2C8F-A685-D9C5-9E66-36543B9BC5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7144" y="1613786"/>
            <a:ext cx="3078737" cy="4482891"/>
          </a:xfrm>
          <a:prstGeom prst="rect">
            <a:avLst/>
          </a:prstGeom>
        </p:spPr>
      </p:pic>
      <p:sp>
        <p:nvSpPr>
          <p:cNvPr id="6" name="Arrow: Left 5">
            <a:extLst>
              <a:ext uri="{FF2B5EF4-FFF2-40B4-BE49-F238E27FC236}">
                <a16:creationId xmlns:a16="http://schemas.microsoft.com/office/drawing/2014/main" id="{2CE5BE1F-E447-AA7D-E0EF-1CA4988F7CEC}"/>
              </a:ext>
            </a:extLst>
          </p:cNvPr>
          <p:cNvSpPr/>
          <p:nvPr/>
        </p:nvSpPr>
        <p:spPr>
          <a:xfrm>
            <a:off x="4670854" y="4188940"/>
            <a:ext cx="1425146" cy="43990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4CA0A5-3816-B0BB-1B47-C762F41EE4A1}"/>
              </a:ext>
            </a:extLst>
          </p:cNvPr>
          <p:cNvSpPr txBox="1"/>
          <p:nvPr/>
        </p:nvSpPr>
        <p:spPr>
          <a:xfrm>
            <a:off x="6346430" y="2080878"/>
            <a:ext cx="5491343" cy="1477328"/>
          </a:xfrm>
          <a:prstGeom prst="rect">
            <a:avLst/>
          </a:prstGeom>
          <a:noFill/>
        </p:spPr>
        <p:txBody>
          <a:bodyPr wrap="square" rtlCol="0">
            <a:spAutoFit/>
          </a:bodyPr>
          <a:lstStyle/>
          <a:p>
            <a:r>
              <a:rPr lang="en-US" dirty="0"/>
              <a:t>To complete the State Form 1728 click the link in the options bar in the Account Dashboard.</a:t>
            </a:r>
          </a:p>
          <a:p>
            <a:endParaRPr lang="en-US" dirty="0"/>
          </a:p>
          <a:p>
            <a:r>
              <a:rPr lang="en-US" dirty="0"/>
              <a:t>ONLY users who are REQUIRED to complete this form have access to this form. </a:t>
            </a:r>
          </a:p>
        </p:txBody>
      </p:sp>
      <p:pic>
        <p:nvPicPr>
          <p:cNvPr id="9" name="Picture 8" descr="A picture containing text&#10;&#10;AI-generated content may be incorrect.">
            <a:extLst>
              <a:ext uri="{FF2B5EF4-FFF2-40B4-BE49-F238E27FC236}">
                <a16:creationId xmlns:a16="http://schemas.microsoft.com/office/drawing/2014/main" id="{B45CDE29-3878-73C5-D648-1112E28D1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27257" y="19455"/>
            <a:ext cx="1486898" cy="1498794"/>
          </a:xfrm>
          <a:prstGeom prst="rect">
            <a:avLst/>
          </a:prstGeom>
        </p:spPr>
      </p:pic>
    </p:spTree>
    <p:extLst>
      <p:ext uri="{BB962C8B-B14F-4D97-AF65-F5344CB8AC3E}">
        <p14:creationId xmlns:p14="http://schemas.microsoft.com/office/powerpoint/2010/main" val="9259773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A3149-431B-5304-861A-AB587A980403}"/>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5C1747B-CB0F-1B61-1F98-A25682523B78}"/>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1597606F-2C1C-E0E4-2D0F-97D4DA96E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DAD8F59C-16E6-F93E-7F41-520E0C45E1BE}"/>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5" name="Picture 4" descr="Graphical user interface, text, application, email&#10;&#10;Description automatically generated">
            <a:extLst>
              <a:ext uri="{FF2B5EF4-FFF2-40B4-BE49-F238E27FC236}">
                <a16:creationId xmlns:a16="http://schemas.microsoft.com/office/drawing/2014/main" id="{28DC9D74-A47D-298A-E765-2F3573C46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704" y="1623441"/>
            <a:ext cx="8566590" cy="3137061"/>
          </a:xfrm>
          <a:prstGeom prst="rect">
            <a:avLst/>
          </a:prstGeom>
        </p:spPr>
      </p:pic>
      <p:sp>
        <p:nvSpPr>
          <p:cNvPr id="7" name="TextBox 6">
            <a:extLst>
              <a:ext uri="{FF2B5EF4-FFF2-40B4-BE49-F238E27FC236}">
                <a16:creationId xmlns:a16="http://schemas.microsoft.com/office/drawing/2014/main" id="{E65AA33E-003B-34AA-6896-E8DDFBD85D66}"/>
              </a:ext>
            </a:extLst>
          </p:cNvPr>
          <p:cNvSpPr txBox="1"/>
          <p:nvPr/>
        </p:nvSpPr>
        <p:spPr>
          <a:xfrm>
            <a:off x="1838685" y="5011901"/>
            <a:ext cx="8639845" cy="1200329"/>
          </a:xfrm>
          <a:prstGeom prst="rect">
            <a:avLst/>
          </a:prstGeom>
          <a:noFill/>
        </p:spPr>
        <p:txBody>
          <a:bodyPr wrap="square" rtlCol="0">
            <a:spAutoFit/>
          </a:bodyPr>
          <a:lstStyle/>
          <a:p>
            <a:r>
              <a:rPr lang="en-US" dirty="0"/>
              <a:t>All users can access the link but only those authorized can actually access the form. If a member calls and advises they cant access the form… They are not in the required reporting positions for THIS FORM. They must use the Supreme form found here. </a:t>
            </a:r>
          </a:p>
          <a:p>
            <a:r>
              <a:rPr lang="en-US" dirty="0"/>
              <a:t>https://www.kofc.org/en/forms/spa/invite.html?lang=en&amp;form=1728C.02</a:t>
            </a:r>
          </a:p>
        </p:txBody>
      </p:sp>
      <p:pic>
        <p:nvPicPr>
          <p:cNvPr id="8" name="Picture 7" descr="A picture containing text&#10;&#10;AI-generated content may be incorrect.">
            <a:extLst>
              <a:ext uri="{FF2B5EF4-FFF2-40B4-BE49-F238E27FC236}">
                <a16:creationId xmlns:a16="http://schemas.microsoft.com/office/drawing/2014/main" id="{9E9B6DAB-08D2-4E99-DEA3-1D68DDFE7F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2" y="19455"/>
            <a:ext cx="1506198" cy="1518248"/>
          </a:xfrm>
          <a:prstGeom prst="rect">
            <a:avLst/>
          </a:prstGeom>
        </p:spPr>
      </p:pic>
    </p:spTree>
    <p:extLst>
      <p:ext uri="{BB962C8B-B14F-4D97-AF65-F5344CB8AC3E}">
        <p14:creationId xmlns:p14="http://schemas.microsoft.com/office/powerpoint/2010/main" val="404876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9A2756-012C-EB4C-2776-04ADCBDBFA12}"/>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349EE5AB-E5D1-471B-F149-5D37003710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C079EACD-C0E9-0937-E8E8-F024257D5B5B}"/>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3" name="Picture 2" descr="Graphical user interface, application&#10;&#10;Description automatically generated">
            <a:extLst>
              <a:ext uri="{FF2B5EF4-FFF2-40B4-BE49-F238E27FC236}">
                <a16:creationId xmlns:a16="http://schemas.microsoft.com/office/drawing/2014/main" id="{9BC89924-9BE9-F8F4-DA5B-2A7520D917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536" y="1611461"/>
            <a:ext cx="6878926" cy="4487540"/>
          </a:xfrm>
          <a:prstGeom prst="rect">
            <a:avLst/>
          </a:prstGeom>
        </p:spPr>
      </p:pic>
      <p:pic>
        <p:nvPicPr>
          <p:cNvPr id="6" name="Picture 5" descr="A picture containing text&#10;&#10;AI-generated content may be incorrect.">
            <a:extLst>
              <a:ext uri="{FF2B5EF4-FFF2-40B4-BE49-F238E27FC236}">
                <a16:creationId xmlns:a16="http://schemas.microsoft.com/office/drawing/2014/main" id="{B094D17F-AE82-FAF8-5318-A74900650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0" y="19454"/>
            <a:ext cx="1506199" cy="1518249"/>
          </a:xfrm>
          <a:prstGeom prst="rect">
            <a:avLst/>
          </a:prstGeom>
        </p:spPr>
      </p:pic>
    </p:spTree>
    <p:extLst>
      <p:ext uri="{BB962C8B-B14F-4D97-AF65-F5344CB8AC3E}">
        <p14:creationId xmlns:p14="http://schemas.microsoft.com/office/powerpoint/2010/main" val="4118816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BBE7A-E172-2ED5-18E3-3B533DAAB2D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93370D2-87E1-7473-3264-F3B58DC553AE}"/>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8324522E-32D6-016A-5BA9-4E75E0B4CE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89CB37A3-174F-C9F9-B907-6A4DD135575C}"/>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5" name="Picture 4" descr="Graphical user interface&#10;&#10;Description automatically generated">
            <a:extLst>
              <a:ext uri="{FF2B5EF4-FFF2-40B4-BE49-F238E27FC236}">
                <a16:creationId xmlns:a16="http://schemas.microsoft.com/office/drawing/2014/main" id="{A229D016-F690-6A9F-2595-2D6640639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7185" y="100333"/>
            <a:ext cx="5109604" cy="6091881"/>
          </a:xfrm>
          <a:prstGeom prst="rect">
            <a:avLst/>
          </a:prstGeom>
        </p:spPr>
      </p:pic>
      <p:pic>
        <p:nvPicPr>
          <p:cNvPr id="7" name="Picture 6" descr="A picture containing text&#10;&#10;AI-generated content may be incorrect.">
            <a:extLst>
              <a:ext uri="{FF2B5EF4-FFF2-40B4-BE49-F238E27FC236}">
                <a16:creationId xmlns:a16="http://schemas.microsoft.com/office/drawing/2014/main" id="{93FA5465-0F24-980C-C3C1-8B6BBEFDDB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75094" y="19455"/>
            <a:ext cx="1486898" cy="1498794"/>
          </a:xfrm>
          <a:prstGeom prst="rect">
            <a:avLst/>
          </a:prstGeom>
        </p:spPr>
      </p:pic>
    </p:spTree>
    <p:extLst>
      <p:ext uri="{BB962C8B-B14F-4D97-AF65-F5344CB8AC3E}">
        <p14:creationId xmlns:p14="http://schemas.microsoft.com/office/powerpoint/2010/main" val="4274123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2EEAF-949F-48D2-9030-E62D69370585}"/>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E7041899-13D4-7C29-6314-56B50C2CAB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62F102AC-969A-F4F8-3403-4400429883F1}"/>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3" name="Picture 2" descr="Graphical user interface, text, application, email&#10;&#10;Description automatically generated">
            <a:extLst>
              <a:ext uri="{FF2B5EF4-FFF2-40B4-BE49-F238E27FC236}">
                <a16:creationId xmlns:a16="http://schemas.microsoft.com/office/drawing/2014/main" id="{FB3C8DB6-253F-9EC4-DC15-9C78014F5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1719" y="1809074"/>
            <a:ext cx="8928559" cy="3556183"/>
          </a:xfrm>
          <a:prstGeom prst="rect">
            <a:avLst/>
          </a:prstGeom>
        </p:spPr>
      </p:pic>
    </p:spTree>
    <p:extLst>
      <p:ext uri="{BB962C8B-B14F-4D97-AF65-F5344CB8AC3E}">
        <p14:creationId xmlns:p14="http://schemas.microsoft.com/office/powerpoint/2010/main" val="3122393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D98AC-A5DD-4418-6B19-C36814AF9976}"/>
            </a:ext>
          </a:extLst>
        </p:cNvPr>
        <p:cNvGrpSpPr/>
        <p:nvPr/>
      </p:nvGrpSpPr>
      <p:grpSpPr>
        <a:xfrm>
          <a:off x="0" y="0"/>
          <a:ext cx="0" cy="0"/>
          <a:chOff x="0" y="0"/>
          <a:chExt cx="0" cy="0"/>
        </a:xfrm>
      </p:grpSpPr>
      <p:pic>
        <p:nvPicPr>
          <p:cNvPr id="7" name="Picture 4">
            <a:extLst>
              <a:ext uri="{FF2B5EF4-FFF2-40B4-BE49-F238E27FC236}">
                <a16:creationId xmlns:a16="http://schemas.microsoft.com/office/drawing/2014/main" id="{EBC0E269-415D-5DC0-B788-702471673847}"/>
              </a:ext>
            </a:extLst>
          </p:cNvPr>
          <p:cNvPicPr>
            <a:picLocks noChangeAspect="1"/>
          </p:cNvPicPr>
          <p:nvPr/>
        </p:nvPicPr>
        <p:blipFill>
          <a:blip r:embed="rId2"/>
          <a:stretch>
            <a:fillRect/>
          </a:stretch>
        </p:blipFill>
        <p:spPr>
          <a:xfrm>
            <a:off x="22155" y="-3185"/>
            <a:ext cx="12147632" cy="1415423"/>
          </a:xfrm>
          <a:prstGeom prst="rect">
            <a:avLst/>
          </a:prstGeom>
        </p:spPr>
      </p:pic>
      <p:pic>
        <p:nvPicPr>
          <p:cNvPr id="2" name="Picture 1" descr="A picture containing text, logo, emblem, symbol">
            <a:extLst>
              <a:ext uri="{FF2B5EF4-FFF2-40B4-BE49-F238E27FC236}">
                <a16:creationId xmlns:a16="http://schemas.microsoft.com/office/drawing/2014/main" id="{BE05A2F1-CA67-3804-F7E3-D47764E4B8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3" name="TextBox 2">
            <a:extLst>
              <a:ext uri="{FF2B5EF4-FFF2-40B4-BE49-F238E27FC236}">
                <a16:creationId xmlns:a16="http://schemas.microsoft.com/office/drawing/2014/main" id="{155A69D2-C385-61E6-C12B-119343EF1AA2}"/>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pic>
        <p:nvPicPr>
          <p:cNvPr id="5" name="Picture 4">
            <a:extLst>
              <a:ext uri="{FF2B5EF4-FFF2-40B4-BE49-F238E27FC236}">
                <a16:creationId xmlns:a16="http://schemas.microsoft.com/office/drawing/2014/main" id="{6DEE1447-3772-0025-80CF-7966A354BD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6237" y="1774626"/>
            <a:ext cx="9068266" cy="1035103"/>
          </a:xfrm>
          <a:prstGeom prst="rect">
            <a:avLst/>
          </a:prstGeom>
        </p:spPr>
      </p:pic>
    </p:spTree>
    <p:extLst>
      <p:ext uri="{BB962C8B-B14F-4D97-AF65-F5344CB8AC3E}">
        <p14:creationId xmlns:p14="http://schemas.microsoft.com/office/powerpoint/2010/main" val="1270206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95087-BA3D-BA72-E773-3CE98B9E74A1}"/>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6A32539E-0FA2-030D-F085-1783EF472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3DD530DC-5B42-BCDC-E032-757260AD3D14}"/>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sp>
        <p:nvSpPr>
          <p:cNvPr id="2" name="TextBox 1">
            <a:extLst>
              <a:ext uri="{FF2B5EF4-FFF2-40B4-BE49-F238E27FC236}">
                <a16:creationId xmlns:a16="http://schemas.microsoft.com/office/drawing/2014/main" id="{ADBF7D56-7DF1-4582-7967-ACE3236761CA}"/>
              </a:ext>
            </a:extLst>
          </p:cNvPr>
          <p:cNvSpPr txBox="1"/>
          <p:nvPr/>
        </p:nvSpPr>
        <p:spPr>
          <a:xfrm>
            <a:off x="0" y="1518249"/>
            <a:ext cx="12192000" cy="4154984"/>
          </a:xfrm>
          <a:prstGeom prst="rect">
            <a:avLst/>
          </a:prstGeom>
          <a:noFill/>
        </p:spPr>
        <p:txBody>
          <a:bodyPr wrap="square" rtlCol="0">
            <a:spAutoFit/>
          </a:bodyPr>
          <a:lstStyle/>
          <a:p>
            <a:pPr algn="ctr"/>
            <a:r>
              <a:rPr lang="en-US" sz="4400" dirty="0"/>
              <a:t>Remember the State Form 1728 is to </a:t>
            </a:r>
            <a:r>
              <a:rPr lang="en-US" sz="4400" b="1" dirty="0"/>
              <a:t>only</a:t>
            </a:r>
            <a:r>
              <a:rPr lang="en-US" sz="4400" dirty="0"/>
              <a:t> be used by </a:t>
            </a:r>
            <a:r>
              <a:rPr lang="en-US" sz="4400" b="0" i="0" dirty="0">
                <a:solidFill>
                  <a:srgbClr val="1C1C1C"/>
                </a:solidFill>
                <a:effectLst/>
              </a:rPr>
              <a:t>State Officers, State Directors, State Chairmans, Regional Administrators, District Deputies, or any other position in which the charitable work is conducted on behalf of the Florida State Council or Supreme Council.</a:t>
            </a:r>
            <a:endParaRPr lang="en-US" sz="4400" dirty="0"/>
          </a:p>
        </p:txBody>
      </p:sp>
    </p:spTree>
    <p:extLst>
      <p:ext uri="{BB962C8B-B14F-4D97-AF65-F5344CB8AC3E}">
        <p14:creationId xmlns:p14="http://schemas.microsoft.com/office/powerpoint/2010/main" val="5618755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2FE2C-E735-E06A-C27A-7BFCDDA2AF2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5DC54E0-BE39-8B5D-6CFF-74C627801CFA}"/>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9BAD4194-66E7-8660-1146-3765CFE72F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F8B77295-62B8-EB9C-764F-FB1E233335C9}"/>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sp>
        <p:nvSpPr>
          <p:cNvPr id="2" name="TextBox 1">
            <a:extLst>
              <a:ext uri="{FF2B5EF4-FFF2-40B4-BE49-F238E27FC236}">
                <a16:creationId xmlns:a16="http://schemas.microsoft.com/office/drawing/2014/main" id="{EF8F91A5-346E-A30A-B9CD-6EFE6CD44D26}"/>
              </a:ext>
            </a:extLst>
          </p:cNvPr>
          <p:cNvSpPr txBox="1"/>
          <p:nvPr/>
        </p:nvSpPr>
        <p:spPr>
          <a:xfrm>
            <a:off x="0" y="3108103"/>
            <a:ext cx="12192000" cy="830997"/>
          </a:xfrm>
          <a:prstGeom prst="rect">
            <a:avLst/>
          </a:prstGeom>
          <a:noFill/>
        </p:spPr>
        <p:txBody>
          <a:bodyPr wrap="square" rtlCol="0">
            <a:spAutoFit/>
          </a:bodyPr>
          <a:lstStyle/>
          <a:p>
            <a:pPr algn="ctr"/>
            <a:r>
              <a:rPr lang="en-US" sz="4800" dirty="0"/>
              <a:t>Questions regarding the STATE Form 1728</a:t>
            </a:r>
          </a:p>
        </p:txBody>
      </p:sp>
    </p:spTree>
    <p:extLst>
      <p:ext uri="{BB962C8B-B14F-4D97-AF65-F5344CB8AC3E}">
        <p14:creationId xmlns:p14="http://schemas.microsoft.com/office/powerpoint/2010/main" val="37858179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EE64F6-9696-B94A-167B-B729B9C277AC}"/>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BAC6601E-E254-31E5-944A-EAB80166AF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78ADFDB9-9E6D-FD69-9998-0799590ED939}"/>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3" name="Picture 2" descr="Graphical user interface, text, application, email&#10;&#10;Description automatically generated">
            <a:extLst>
              <a:ext uri="{FF2B5EF4-FFF2-40B4-BE49-F238E27FC236}">
                <a16:creationId xmlns:a16="http://schemas.microsoft.com/office/drawing/2014/main" id="{5382CCEF-FE52-AADE-389B-B21457A46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3300" y="1612325"/>
            <a:ext cx="6745399" cy="4123132"/>
          </a:xfrm>
          <a:prstGeom prst="rect">
            <a:avLst/>
          </a:prstGeom>
        </p:spPr>
      </p:pic>
      <p:pic>
        <p:nvPicPr>
          <p:cNvPr id="6" name="Picture 5" descr="A picture containing text&#10;&#10;AI-generated content may be incorrect.">
            <a:extLst>
              <a:ext uri="{FF2B5EF4-FFF2-40B4-BE49-F238E27FC236}">
                <a16:creationId xmlns:a16="http://schemas.microsoft.com/office/drawing/2014/main" id="{1470A1FE-82B1-1E32-F77F-B4C1AF9537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96612" y="10897"/>
            <a:ext cx="1495387" cy="1507351"/>
          </a:xfrm>
          <a:prstGeom prst="rect">
            <a:avLst/>
          </a:prstGeom>
        </p:spPr>
      </p:pic>
    </p:spTree>
    <p:extLst>
      <p:ext uri="{BB962C8B-B14F-4D97-AF65-F5344CB8AC3E}">
        <p14:creationId xmlns:p14="http://schemas.microsoft.com/office/powerpoint/2010/main" val="2353105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F33CB-157F-3AFF-8CC7-E1BB9F8AED82}"/>
            </a:ext>
          </a:extLst>
        </p:cNvPr>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35318ACE-A5D6-583B-E6EE-D74CFFD78A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FC593047-EA6E-AFB6-BEB8-4D06B8E9733E}"/>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spTree>
    <p:extLst>
      <p:ext uri="{BB962C8B-B14F-4D97-AF65-F5344CB8AC3E}">
        <p14:creationId xmlns:p14="http://schemas.microsoft.com/office/powerpoint/2010/main" val="35772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622" y="1518249"/>
            <a:ext cx="10640754" cy="2661248"/>
          </a:xfrm>
        </p:spPr>
        <p:txBody>
          <a:bodyPr vert="horz" lIns="91440" tIns="45720" rIns="91440" bIns="45720" rtlCol="0" anchor="b">
            <a:noAutofit/>
          </a:bodyPr>
          <a:lstStyle/>
          <a:p>
            <a:r>
              <a:rPr lang="en-US" sz="4800" dirty="0">
                <a:latin typeface="Arial" panose="020B0604020202020204" pitchFamily="34" charset="0"/>
                <a:cs typeface="Arial" panose="020B0604020202020204" pitchFamily="34" charset="0"/>
              </a:rPr>
              <a:t>Accessing Member Resources WITHOUT a Log in to Officers Online</a:t>
            </a:r>
            <a:br>
              <a:rPr lang="en-US" sz="4800" dirty="0">
                <a:latin typeface="Arial" panose="020B0604020202020204" pitchFamily="34" charset="0"/>
                <a:cs typeface="Arial" panose="020B0604020202020204" pitchFamily="34" charset="0"/>
              </a:rPr>
            </a:br>
            <a:br>
              <a:rPr lang="en-US" sz="4800" dirty="0">
                <a:latin typeface="Arial" panose="020B0604020202020204" pitchFamily="34" charset="0"/>
                <a:cs typeface="Arial" panose="020B0604020202020204" pitchFamily="34" charset="0"/>
              </a:rPr>
            </a:br>
            <a:r>
              <a:rPr lang="en-US" sz="4800" dirty="0">
                <a:latin typeface="Arial" panose="020B0604020202020204" pitchFamily="34" charset="0"/>
                <a:cs typeface="Arial" panose="020B0604020202020204" pitchFamily="34" charset="0"/>
              </a:rPr>
              <a:t>First go to https://KofC.org</a:t>
            </a:r>
          </a:p>
        </p:txBody>
      </p:sp>
      <p:pic>
        <p:nvPicPr>
          <p:cNvPr id="5" name="Picture 4" descr="A picture containing text, logo, emblem, symbol">
            <a:extLst>
              <a:ext uri="{FF2B5EF4-FFF2-40B4-BE49-F238E27FC236}">
                <a16:creationId xmlns:a16="http://schemas.microsoft.com/office/drawing/2014/main" id="{8ACD8DD2-8F80-4EA7-B2D1-C708014BE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FF752933-D68A-D6A6-3CED-9328B1544D6A}"/>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7" name="Picture 6" descr="A screenshot of a computer&#10;&#10;Description automatically generated">
            <a:extLst>
              <a:ext uri="{FF2B5EF4-FFF2-40B4-BE49-F238E27FC236}">
                <a16:creationId xmlns:a16="http://schemas.microsoft.com/office/drawing/2014/main" id="{7CF8A29D-14AB-EADB-FD25-95A2D5C737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5715" y="4177580"/>
            <a:ext cx="8440567" cy="2016552"/>
          </a:xfrm>
          <a:prstGeom prst="rect">
            <a:avLst/>
          </a:prstGeom>
        </p:spPr>
      </p:pic>
    </p:spTree>
    <p:extLst>
      <p:ext uri="{BB962C8B-B14F-4D97-AF65-F5344CB8AC3E}">
        <p14:creationId xmlns:p14="http://schemas.microsoft.com/office/powerpoint/2010/main" val="9302321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18249"/>
            <a:ext cx="12192000" cy="1361309"/>
          </a:xfrm>
        </p:spPr>
        <p:txBody>
          <a:bodyPr vert="horz" lIns="91440" tIns="45720" rIns="91440" bIns="45720" rtlCol="0" anchor="b">
            <a:noAutofit/>
          </a:bodyPr>
          <a:lstStyle/>
          <a:p>
            <a:r>
              <a:rPr lang="en-US" sz="4800" dirty="0">
                <a:latin typeface="Arial" panose="020B0604020202020204" pitchFamily="34" charset="0"/>
                <a:cs typeface="Arial" panose="020B0604020202020204" pitchFamily="34" charset="0"/>
              </a:rPr>
              <a:t>Scroll ALL the way to the Bottom of the Home Page</a:t>
            </a:r>
          </a:p>
        </p:txBody>
      </p:sp>
      <p:sp>
        <p:nvSpPr>
          <p:cNvPr id="3" name="Subtitle 2"/>
          <p:cNvSpPr>
            <a:spLocks noGrp="1"/>
          </p:cNvSpPr>
          <p:nvPr>
            <p:ph type="subTitle" idx="1"/>
          </p:nvPr>
        </p:nvSpPr>
        <p:spPr>
          <a:xfrm>
            <a:off x="1393806" y="2661429"/>
            <a:ext cx="9163757" cy="3813106"/>
          </a:xfrm>
        </p:spPr>
        <p:txBody>
          <a:bodyPr anchor="ctr">
            <a:noAutofit/>
          </a:bodyPr>
          <a:lstStyle/>
          <a:p>
            <a:endParaRPr lang="en-US" sz="3600" b="1" dirty="0">
              <a:solidFill>
                <a:schemeClr val="tx2"/>
              </a:solidFill>
              <a:latin typeface="Book Antiqua"/>
              <a:cs typeface="Calibri"/>
            </a:endParaRPr>
          </a:p>
          <a:p>
            <a:endParaRPr lang="en-US" sz="3600" b="1" dirty="0">
              <a:solidFill>
                <a:schemeClr val="tx2"/>
              </a:solidFill>
              <a:latin typeface="Book Antiqua"/>
              <a:cs typeface="Calibri"/>
            </a:endParaRPr>
          </a:p>
        </p:txBody>
      </p:sp>
      <p:pic>
        <p:nvPicPr>
          <p:cNvPr id="5" name="Picture 4" descr="A picture containing text, logo, emblem, symbol">
            <a:extLst>
              <a:ext uri="{FF2B5EF4-FFF2-40B4-BE49-F238E27FC236}">
                <a16:creationId xmlns:a16="http://schemas.microsoft.com/office/drawing/2014/main" id="{9ABCC0A6-102E-D378-43A2-3E8D992AF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2B79EAE4-FFF6-189F-6A33-42A48EFEF291}"/>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7" name="Picture 6" descr="A screenshot of a computer&#10;&#10;Description automatically generated">
            <a:extLst>
              <a:ext uri="{FF2B5EF4-FFF2-40B4-BE49-F238E27FC236}">
                <a16:creationId xmlns:a16="http://schemas.microsoft.com/office/drawing/2014/main" id="{C20B58C4-5365-234A-AC75-EECF1F0F53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6024" y="2928982"/>
            <a:ext cx="9759950" cy="3251200"/>
          </a:xfrm>
          <a:prstGeom prst="rect">
            <a:avLst/>
          </a:prstGeom>
        </p:spPr>
      </p:pic>
      <p:sp>
        <p:nvSpPr>
          <p:cNvPr id="8" name="Rectangle 7">
            <a:extLst>
              <a:ext uri="{FF2B5EF4-FFF2-40B4-BE49-F238E27FC236}">
                <a16:creationId xmlns:a16="http://schemas.microsoft.com/office/drawing/2014/main" id="{68785092-F082-F48F-853B-5EC7CF39669B}"/>
              </a:ext>
            </a:extLst>
          </p:cNvPr>
          <p:cNvSpPr/>
          <p:nvPr/>
        </p:nvSpPr>
        <p:spPr>
          <a:xfrm>
            <a:off x="6368716" y="3777916"/>
            <a:ext cx="1740568" cy="1275347"/>
          </a:xfrm>
          <a:prstGeom prst="rect">
            <a:avLst/>
          </a:prstGeom>
          <a:noFill/>
          <a:ln w="57150">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BEFC685-83D1-49E3-D1B2-1E55AFA41CF3}"/>
              </a:ext>
            </a:extLst>
          </p:cNvPr>
          <p:cNvSpPr txBox="1"/>
          <p:nvPr/>
        </p:nvSpPr>
        <p:spPr>
          <a:xfrm>
            <a:off x="5438275" y="5189621"/>
            <a:ext cx="3200400"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Click For Members</a:t>
            </a:r>
          </a:p>
        </p:txBody>
      </p:sp>
      <p:sp>
        <p:nvSpPr>
          <p:cNvPr id="10" name="Arrow: Right 9">
            <a:extLst>
              <a:ext uri="{FF2B5EF4-FFF2-40B4-BE49-F238E27FC236}">
                <a16:creationId xmlns:a16="http://schemas.microsoft.com/office/drawing/2014/main" id="{056330AA-A1DE-2565-F66B-EC2468CCA2C8}"/>
              </a:ext>
            </a:extLst>
          </p:cNvPr>
          <p:cNvSpPr/>
          <p:nvPr/>
        </p:nvSpPr>
        <p:spPr>
          <a:xfrm>
            <a:off x="5823285" y="4239037"/>
            <a:ext cx="721894" cy="2526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EA73D99-2076-8D59-D4A1-B780499C0A6B}"/>
              </a:ext>
            </a:extLst>
          </p:cNvPr>
          <p:cNvSpPr txBox="1"/>
          <p:nvPr/>
        </p:nvSpPr>
        <p:spPr>
          <a:xfrm>
            <a:off x="5136556" y="5166011"/>
            <a:ext cx="3803838" cy="523220"/>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One Can Sign in Here</a:t>
            </a:r>
          </a:p>
        </p:txBody>
      </p:sp>
      <p:sp>
        <p:nvSpPr>
          <p:cNvPr id="12" name="Arrow: Right 11">
            <a:extLst>
              <a:ext uri="{FF2B5EF4-FFF2-40B4-BE49-F238E27FC236}">
                <a16:creationId xmlns:a16="http://schemas.microsoft.com/office/drawing/2014/main" id="{6348766D-9B3B-A08C-2009-62CEF0590F20}"/>
              </a:ext>
            </a:extLst>
          </p:cNvPr>
          <p:cNvSpPr/>
          <p:nvPr/>
        </p:nvSpPr>
        <p:spPr>
          <a:xfrm>
            <a:off x="5823285" y="4089095"/>
            <a:ext cx="721894" cy="2526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74497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anim calcmode="lin" valueType="num">
                                      <p:cBhvr>
                                        <p:cTn id="14" dur="1000" fill="hold"/>
                                        <p:tgtEl>
                                          <p:spTgt spid="9"/>
                                        </p:tgtEl>
                                        <p:attrNameLst>
                                          <p:attrName>ppt_x</p:attrName>
                                        </p:attrNameLst>
                                      </p:cBhvr>
                                      <p:tavLst>
                                        <p:tav tm="0">
                                          <p:val>
                                            <p:strVal val="#ppt_x"/>
                                          </p:val>
                                        </p:tav>
                                        <p:tav tm="100000">
                                          <p:val>
                                            <p:strVal val="#ppt_x"/>
                                          </p:val>
                                        </p:tav>
                                      </p:tavLst>
                                    </p:anim>
                                    <p:anim calcmode="lin" valueType="num">
                                      <p:cBhvr>
                                        <p:cTn id="15" dur="1000" fill="hold"/>
                                        <p:tgtEl>
                                          <p:spTgt spid="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grpId="1" nodeType="clickEffect">
                                  <p:stCondLst>
                                    <p:cond delay="0"/>
                                  </p:stCondLst>
                                  <p:childTnLst>
                                    <p:animEffect transition="out" filter="fade">
                                      <p:cBhvr>
                                        <p:cTn id="25" dur="1000"/>
                                        <p:tgtEl>
                                          <p:spTgt spid="9"/>
                                        </p:tgtEl>
                                      </p:cBhvr>
                                    </p:animEffect>
                                    <p:anim calcmode="lin" valueType="num">
                                      <p:cBhvr>
                                        <p:cTn id="26" dur="1000"/>
                                        <p:tgtEl>
                                          <p:spTgt spid="9"/>
                                        </p:tgtEl>
                                        <p:attrNameLst>
                                          <p:attrName>ppt_x</p:attrName>
                                        </p:attrNameLst>
                                      </p:cBhvr>
                                      <p:tavLst>
                                        <p:tav tm="0">
                                          <p:val>
                                            <p:strVal val="ppt_x"/>
                                          </p:val>
                                        </p:tav>
                                        <p:tav tm="100000">
                                          <p:val>
                                            <p:strVal val="ppt_x"/>
                                          </p:val>
                                        </p:tav>
                                      </p:tavLst>
                                    </p:anim>
                                    <p:anim calcmode="lin" valueType="num">
                                      <p:cBhvr>
                                        <p:cTn id="27" dur="1000"/>
                                        <p:tgtEl>
                                          <p:spTgt spid="9"/>
                                        </p:tgtEl>
                                        <p:attrNameLst>
                                          <p:attrName>ppt_y</p:attrName>
                                        </p:attrNameLst>
                                      </p:cBhvr>
                                      <p:tavLst>
                                        <p:tav tm="0">
                                          <p:val>
                                            <p:strVal val="ppt_y"/>
                                          </p:val>
                                        </p:tav>
                                        <p:tav tm="100000">
                                          <p:val>
                                            <p:strVal val="ppt_y+.1"/>
                                          </p:val>
                                        </p:tav>
                                      </p:tavLst>
                                    </p:anim>
                                    <p:set>
                                      <p:cBhvr>
                                        <p:cTn id="28" dur="1" fill="hold">
                                          <p:stCondLst>
                                            <p:cond delay="999"/>
                                          </p:stCondLst>
                                        </p:cTn>
                                        <p:tgtEl>
                                          <p:spTgt spid="9"/>
                                        </p:tgtEl>
                                        <p:attrNameLst>
                                          <p:attrName>style.visibility</p:attrName>
                                        </p:attrNameLst>
                                      </p:cBhvr>
                                      <p:to>
                                        <p:strVal val="hidden"/>
                                      </p:to>
                                    </p:set>
                                  </p:childTnLst>
                                </p:cTn>
                              </p:par>
                            </p:childTnLst>
                          </p:cTn>
                        </p:par>
                        <p:par>
                          <p:cTn id="29" fill="hold">
                            <p:stCondLst>
                              <p:cond delay="1000"/>
                            </p:stCondLst>
                            <p:childTnLst>
                              <p:par>
                                <p:cTn id="30" presetID="53" presetClass="exit" presetSubtype="32" fill="hold" grpId="1" nodeType="afterEffect">
                                  <p:stCondLst>
                                    <p:cond delay="0"/>
                                  </p:stCondLst>
                                  <p:childTnLst>
                                    <p:anim calcmode="lin" valueType="num">
                                      <p:cBhvr>
                                        <p:cTn id="31" dur="500"/>
                                        <p:tgtEl>
                                          <p:spTgt spid="10"/>
                                        </p:tgtEl>
                                        <p:attrNameLst>
                                          <p:attrName>ppt_w</p:attrName>
                                        </p:attrNameLst>
                                      </p:cBhvr>
                                      <p:tavLst>
                                        <p:tav tm="0">
                                          <p:val>
                                            <p:strVal val="ppt_w"/>
                                          </p:val>
                                        </p:tav>
                                        <p:tav tm="100000">
                                          <p:val>
                                            <p:fltVal val="0"/>
                                          </p:val>
                                        </p:tav>
                                      </p:tavLst>
                                    </p:anim>
                                    <p:anim calcmode="lin" valueType="num">
                                      <p:cBhvr>
                                        <p:cTn id="32" dur="500"/>
                                        <p:tgtEl>
                                          <p:spTgt spid="10"/>
                                        </p:tgtEl>
                                        <p:attrNameLst>
                                          <p:attrName>ppt_h</p:attrName>
                                        </p:attrNameLst>
                                      </p:cBhvr>
                                      <p:tavLst>
                                        <p:tav tm="0">
                                          <p:val>
                                            <p:strVal val="ppt_h"/>
                                          </p:val>
                                        </p:tav>
                                        <p:tav tm="100000">
                                          <p:val>
                                            <p:fltVal val="0"/>
                                          </p:val>
                                        </p:tav>
                                      </p:tavLst>
                                    </p:anim>
                                    <p:animEffect transition="out" filter="fade">
                                      <p:cBhvr>
                                        <p:cTn id="33" dur="500"/>
                                        <p:tgtEl>
                                          <p:spTgt spid="10"/>
                                        </p:tgtEl>
                                      </p:cBhvr>
                                    </p:animEffect>
                                    <p:set>
                                      <p:cBhvr>
                                        <p:cTn id="34" dur="1" fill="hold">
                                          <p:stCondLst>
                                            <p:cond delay="4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80">
                                          <p:stCondLst>
                                            <p:cond delay="0"/>
                                          </p:stCondLst>
                                        </p:cTn>
                                        <p:tgtEl>
                                          <p:spTgt spid="11"/>
                                        </p:tgtEl>
                                      </p:cBhvr>
                                    </p:animEffect>
                                    <p:anim calcmode="lin" valueType="num">
                                      <p:cBhvr>
                                        <p:cTn id="4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5" dur="26">
                                          <p:stCondLst>
                                            <p:cond delay="650"/>
                                          </p:stCondLst>
                                        </p:cTn>
                                        <p:tgtEl>
                                          <p:spTgt spid="11"/>
                                        </p:tgtEl>
                                      </p:cBhvr>
                                      <p:to x="100000" y="60000"/>
                                    </p:animScale>
                                    <p:animScale>
                                      <p:cBhvr>
                                        <p:cTn id="46" dur="166" decel="50000">
                                          <p:stCondLst>
                                            <p:cond delay="676"/>
                                          </p:stCondLst>
                                        </p:cTn>
                                        <p:tgtEl>
                                          <p:spTgt spid="11"/>
                                        </p:tgtEl>
                                      </p:cBhvr>
                                      <p:to x="100000" y="100000"/>
                                    </p:animScale>
                                    <p:animScale>
                                      <p:cBhvr>
                                        <p:cTn id="47" dur="26">
                                          <p:stCondLst>
                                            <p:cond delay="1312"/>
                                          </p:stCondLst>
                                        </p:cTn>
                                        <p:tgtEl>
                                          <p:spTgt spid="11"/>
                                        </p:tgtEl>
                                      </p:cBhvr>
                                      <p:to x="100000" y="80000"/>
                                    </p:animScale>
                                    <p:animScale>
                                      <p:cBhvr>
                                        <p:cTn id="48" dur="166" decel="50000">
                                          <p:stCondLst>
                                            <p:cond delay="1338"/>
                                          </p:stCondLst>
                                        </p:cTn>
                                        <p:tgtEl>
                                          <p:spTgt spid="11"/>
                                        </p:tgtEl>
                                      </p:cBhvr>
                                      <p:to x="100000" y="100000"/>
                                    </p:animScale>
                                    <p:animScale>
                                      <p:cBhvr>
                                        <p:cTn id="49" dur="26">
                                          <p:stCondLst>
                                            <p:cond delay="1642"/>
                                          </p:stCondLst>
                                        </p:cTn>
                                        <p:tgtEl>
                                          <p:spTgt spid="11"/>
                                        </p:tgtEl>
                                      </p:cBhvr>
                                      <p:to x="100000" y="90000"/>
                                    </p:animScale>
                                    <p:animScale>
                                      <p:cBhvr>
                                        <p:cTn id="50" dur="166" decel="50000">
                                          <p:stCondLst>
                                            <p:cond delay="1668"/>
                                          </p:stCondLst>
                                        </p:cTn>
                                        <p:tgtEl>
                                          <p:spTgt spid="11"/>
                                        </p:tgtEl>
                                      </p:cBhvr>
                                      <p:to x="100000" y="100000"/>
                                    </p:animScale>
                                    <p:animScale>
                                      <p:cBhvr>
                                        <p:cTn id="51" dur="26">
                                          <p:stCondLst>
                                            <p:cond delay="1808"/>
                                          </p:stCondLst>
                                        </p:cTn>
                                        <p:tgtEl>
                                          <p:spTgt spid="11"/>
                                        </p:tgtEl>
                                      </p:cBhvr>
                                      <p:to x="100000" y="95000"/>
                                    </p:animScale>
                                    <p:animScale>
                                      <p:cBhvr>
                                        <p:cTn id="52" dur="166" decel="50000">
                                          <p:stCondLst>
                                            <p:cond delay="1834"/>
                                          </p:stCondLst>
                                        </p:cTn>
                                        <p:tgtEl>
                                          <p:spTgt spid="11"/>
                                        </p:tgtEl>
                                      </p:cBhvr>
                                      <p:to x="100000" y="100000"/>
                                    </p:animScale>
                                  </p:childTnLst>
                                </p:cTn>
                              </p:par>
                            </p:childTnLst>
                          </p:cTn>
                        </p:par>
                        <p:par>
                          <p:cTn id="53" fill="hold">
                            <p:stCondLst>
                              <p:cond delay="2000"/>
                            </p:stCondLst>
                            <p:childTnLst>
                              <p:par>
                                <p:cTn id="54" presetID="53" presetClass="entr" presetSubtype="1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0" grpId="0" animBg="1"/>
      <p:bldP spid="10" grpId="1" animBg="1"/>
      <p:bldP spid="11" grpId="0"/>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A78F2906-8B52-9CD6-2199-6BC168398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D8C81C96-019E-B7E2-1AB3-E5C7FFEEAF7A}"/>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7" name="Picture 6" descr="A person and two children sitting at a table&#10;&#10;Description automatically generated">
            <a:extLst>
              <a:ext uri="{FF2B5EF4-FFF2-40B4-BE49-F238E27FC236}">
                <a16:creationId xmlns:a16="http://schemas.microsoft.com/office/drawing/2014/main" id="{B7845064-F091-CAB7-FA91-2762C5792D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399" y="1518249"/>
            <a:ext cx="8839200" cy="4622800"/>
          </a:xfrm>
          <a:prstGeom prst="rect">
            <a:avLst/>
          </a:prstGeom>
        </p:spPr>
      </p:pic>
    </p:spTree>
    <p:extLst>
      <p:ext uri="{BB962C8B-B14F-4D97-AF65-F5344CB8AC3E}">
        <p14:creationId xmlns:p14="http://schemas.microsoft.com/office/powerpoint/2010/main" val="1904382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5B9A423A-76F2-43F9-852F-7B8AD9A0B9D4}"/>
              </a:ext>
            </a:extLst>
          </p:cNvPr>
          <p:cNvPicPr>
            <a:picLocks noChangeAspect="1"/>
          </p:cNvPicPr>
          <p:nvPr/>
        </p:nvPicPr>
        <p:blipFill>
          <a:blip r:embed="rId2"/>
          <a:stretch>
            <a:fillRect/>
          </a:stretch>
        </p:blipFill>
        <p:spPr>
          <a:xfrm>
            <a:off x="22155" y="-3185"/>
            <a:ext cx="12147632" cy="1415423"/>
          </a:xfrm>
          <a:prstGeom prst="rect">
            <a:avLst/>
          </a:prstGeom>
        </p:spPr>
      </p:pic>
      <p:pic>
        <p:nvPicPr>
          <p:cNvPr id="2" name="Picture 1" descr="A picture containing text, logo, emblem, symbol">
            <a:extLst>
              <a:ext uri="{FF2B5EF4-FFF2-40B4-BE49-F238E27FC236}">
                <a16:creationId xmlns:a16="http://schemas.microsoft.com/office/drawing/2014/main" id="{5F169390-7C5A-5C6D-F945-C3C00E13C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3" name="TextBox 2">
            <a:extLst>
              <a:ext uri="{FF2B5EF4-FFF2-40B4-BE49-F238E27FC236}">
                <a16:creationId xmlns:a16="http://schemas.microsoft.com/office/drawing/2014/main" id="{02E83332-B92B-F9D3-EEF3-879D91F0D1E2}"/>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pic>
        <p:nvPicPr>
          <p:cNvPr id="5" name="Picture 4" descr="A collage of a person and a child&#10;&#10;Description automatically generated">
            <a:extLst>
              <a:ext uri="{FF2B5EF4-FFF2-40B4-BE49-F238E27FC236}">
                <a16:creationId xmlns:a16="http://schemas.microsoft.com/office/drawing/2014/main" id="{3DAB863B-16B0-C98A-B6AA-9C04418015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518249"/>
            <a:ext cx="7513061" cy="3657600"/>
          </a:xfrm>
          <a:prstGeom prst="rect">
            <a:avLst/>
          </a:prstGeom>
        </p:spPr>
      </p:pic>
      <p:pic>
        <p:nvPicPr>
          <p:cNvPr id="8" name="Picture 7" descr="A collage of a person and a baby&#10;&#10;Description automatically generated">
            <a:extLst>
              <a:ext uri="{FF2B5EF4-FFF2-40B4-BE49-F238E27FC236}">
                <a16:creationId xmlns:a16="http://schemas.microsoft.com/office/drawing/2014/main" id="{C6604261-330A-2573-8671-5FB7129EB5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4778" y="2534614"/>
            <a:ext cx="7147221" cy="3657600"/>
          </a:xfrm>
          <a:prstGeom prst="rect">
            <a:avLst/>
          </a:prstGeom>
        </p:spPr>
      </p:pic>
      <p:sp>
        <p:nvSpPr>
          <p:cNvPr id="9" name="TextBox 8">
            <a:extLst>
              <a:ext uri="{FF2B5EF4-FFF2-40B4-BE49-F238E27FC236}">
                <a16:creationId xmlns:a16="http://schemas.microsoft.com/office/drawing/2014/main" id="{C2885BD0-97D2-7E64-4759-0CD97889A611}"/>
              </a:ext>
            </a:extLst>
          </p:cNvPr>
          <p:cNvSpPr txBox="1"/>
          <p:nvPr/>
        </p:nvSpPr>
        <p:spPr>
          <a:xfrm>
            <a:off x="7513062" y="1518249"/>
            <a:ext cx="465672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Other Items Found in Member Resources</a:t>
            </a:r>
          </a:p>
        </p:txBody>
      </p:sp>
    </p:spTree>
    <p:extLst>
      <p:ext uri="{BB962C8B-B14F-4D97-AF65-F5344CB8AC3E}">
        <p14:creationId xmlns:p14="http://schemas.microsoft.com/office/powerpoint/2010/main" val="1197374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3C1C10-2ED1-928E-FF3C-AEF7833DE4E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E0C3DA37-7800-6A6C-923E-E520C23F3C56}"/>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021CDE9F-5ED9-1A34-2C46-7F8278C0E1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9D56C743-A8C3-2F9B-E279-ED0C34AFBDD7}"/>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7" name="Picture 6" descr="A person and two children sitting at a table&#10;&#10;Description automatically generated">
            <a:extLst>
              <a:ext uri="{FF2B5EF4-FFF2-40B4-BE49-F238E27FC236}">
                <a16:creationId xmlns:a16="http://schemas.microsoft.com/office/drawing/2014/main" id="{53714A75-98AD-FE4F-858A-9A68E46778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399" y="1518249"/>
            <a:ext cx="8839200" cy="4622800"/>
          </a:xfrm>
          <a:prstGeom prst="rect">
            <a:avLst/>
          </a:prstGeom>
        </p:spPr>
      </p:pic>
      <p:sp>
        <p:nvSpPr>
          <p:cNvPr id="2" name="Arrow: Right 1">
            <a:extLst>
              <a:ext uri="{FF2B5EF4-FFF2-40B4-BE49-F238E27FC236}">
                <a16:creationId xmlns:a16="http://schemas.microsoft.com/office/drawing/2014/main" id="{5972AADD-367E-A1F6-2B14-7943083EC60D}"/>
              </a:ext>
            </a:extLst>
          </p:cNvPr>
          <p:cNvSpPr/>
          <p:nvPr/>
        </p:nvSpPr>
        <p:spPr>
          <a:xfrm>
            <a:off x="6351373" y="1957310"/>
            <a:ext cx="1547066" cy="53381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2037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554" y="1786999"/>
            <a:ext cx="3464754" cy="1707315"/>
          </a:xfrm>
        </p:spPr>
        <p:txBody>
          <a:bodyPr vert="horz" lIns="91440" tIns="45720" rIns="91440" bIns="45720" rtlCol="0" anchor="b">
            <a:noAutofit/>
          </a:bodyPr>
          <a:lstStyle/>
          <a:p>
            <a:r>
              <a:rPr lang="en-US" sz="2800" dirty="0">
                <a:latin typeface="Arial" panose="020B0604020202020204" pitchFamily="34" charset="0"/>
                <a:cs typeface="Arial" panose="020B0604020202020204" pitchFamily="34" charset="0"/>
              </a:rPr>
              <a:t>Council Forms Page Contains ALL of the Important Forms for a Council Officer</a:t>
            </a:r>
          </a:p>
        </p:txBody>
      </p:sp>
      <p:sp>
        <p:nvSpPr>
          <p:cNvPr id="3" name="Subtitle 2"/>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2A7E2028-B776-D8BA-CAB3-A997B2F7B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B6738661-621A-21E7-B4E4-3098FC576908}"/>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7" name="Picture 6" descr="A close-up of a form&#10;&#10;Description automatically generated">
            <a:extLst>
              <a:ext uri="{FF2B5EF4-FFF2-40B4-BE49-F238E27FC236}">
                <a16:creationId xmlns:a16="http://schemas.microsoft.com/office/drawing/2014/main" id="{701E4C8A-762A-5186-83E9-27F12FBCF0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3689" y="0"/>
            <a:ext cx="5875493" cy="6192214"/>
          </a:xfrm>
          <a:prstGeom prst="rect">
            <a:avLst/>
          </a:prstGeom>
        </p:spPr>
      </p:pic>
      <p:sp>
        <p:nvSpPr>
          <p:cNvPr id="8" name="TextBox 7">
            <a:extLst>
              <a:ext uri="{FF2B5EF4-FFF2-40B4-BE49-F238E27FC236}">
                <a16:creationId xmlns:a16="http://schemas.microsoft.com/office/drawing/2014/main" id="{3921A454-2637-53E0-B6E1-5B2C690EAA51}"/>
              </a:ext>
            </a:extLst>
          </p:cNvPr>
          <p:cNvSpPr txBox="1"/>
          <p:nvPr/>
        </p:nvSpPr>
        <p:spPr>
          <a:xfrm>
            <a:off x="8833756" y="3410291"/>
            <a:ext cx="3358243" cy="2308324"/>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This page also includes Access to Council Development, District, State, Assembly, and </a:t>
            </a:r>
          </a:p>
          <a:p>
            <a:pPr algn="ctr"/>
            <a:r>
              <a:rPr lang="en-US" sz="2400" dirty="0">
                <a:latin typeface="Arial" panose="020B0604020202020204" pitchFamily="34" charset="0"/>
                <a:cs typeface="Arial" panose="020B0604020202020204" pitchFamily="34" charset="0"/>
              </a:rPr>
              <a:t>Faith in Action Forms</a:t>
            </a:r>
          </a:p>
        </p:txBody>
      </p:sp>
    </p:spTree>
    <p:extLst>
      <p:ext uri="{BB962C8B-B14F-4D97-AF65-F5344CB8AC3E}">
        <p14:creationId xmlns:p14="http://schemas.microsoft.com/office/powerpoint/2010/main" val="41980290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D3200-DFDA-A9D2-9541-96E6CEA2C927}"/>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576D953-DF66-8474-2A68-DCEAD49F0EEF}"/>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137C745D-5D7B-C979-7443-4CAD0F6CBF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C1123AB4-272E-EDF0-FC56-764AC85B8A58}"/>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7" name="Picture 6" descr="A person and two children sitting at a table&#10;&#10;Description automatically generated">
            <a:extLst>
              <a:ext uri="{FF2B5EF4-FFF2-40B4-BE49-F238E27FC236}">
                <a16:creationId xmlns:a16="http://schemas.microsoft.com/office/drawing/2014/main" id="{9A5DE15E-B08E-D4D6-9AAA-56758CAD14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399" y="1518249"/>
            <a:ext cx="8839200" cy="4622800"/>
          </a:xfrm>
          <a:prstGeom prst="rect">
            <a:avLst/>
          </a:prstGeom>
        </p:spPr>
      </p:pic>
      <p:sp>
        <p:nvSpPr>
          <p:cNvPr id="2" name="Arrow: Right 1">
            <a:extLst>
              <a:ext uri="{FF2B5EF4-FFF2-40B4-BE49-F238E27FC236}">
                <a16:creationId xmlns:a16="http://schemas.microsoft.com/office/drawing/2014/main" id="{CBC7AAF6-A131-C29E-B15B-142D6709DCA8}"/>
              </a:ext>
            </a:extLst>
          </p:cNvPr>
          <p:cNvSpPr/>
          <p:nvPr/>
        </p:nvSpPr>
        <p:spPr>
          <a:xfrm>
            <a:off x="6455170" y="2418720"/>
            <a:ext cx="1448212" cy="5733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7179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623" y="1998194"/>
            <a:ext cx="10640754" cy="1994711"/>
          </a:xfrm>
        </p:spPr>
        <p:txBody>
          <a:bodyPr vert="horz" lIns="91440" tIns="45720" rIns="91440" bIns="45720" rtlCol="0" anchor="b">
            <a:noAutofit/>
          </a:bodyPr>
          <a:lstStyle/>
          <a:p>
            <a:br>
              <a:rPr lang="en-US" b="1" dirty="0">
                <a:effectLst>
                  <a:outerShdw blurRad="38100" dist="38100" dir="2700000" algn="tl">
                    <a:srgbClr val="000000">
                      <a:alpha val="43137"/>
                    </a:srgbClr>
                  </a:outerShdw>
                </a:effectLst>
                <a:latin typeface="Book Antiqua"/>
                <a:cs typeface="Calibri Light"/>
              </a:rPr>
            </a:br>
            <a:endParaRPr lang="en-US" sz="8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7955" y="1665822"/>
            <a:ext cx="3647889" cy="2489083"/>
          </a:xfrm>
        </p:spPr>
        <p:txBody>
          <a:bodyPr anchor="ctr">
            <a:noAutofit/>
          </a:bodyPr>
          <a:lstStyle/>
          <a:p>
            <a:r>
              <a:rPr lang="en-US" dirty="0">
                <a:latin typeface="Arial" panose="020B0604020202020204" pitchFamily="34" charset="0"/>
                <a:cs typeface="Arial" panose="020B0604020202020204" pitchFamily="34" charset="0"/>
              </a:rPr>
              <a:t>Supplies and Merchandise can be accessed from the Supplies/Merchandise Tab </a:t>
            </a:r>
          </a:p>
        </p:txBody>
      </p:sp>
      <p:pic>
        <p:nvPicPr>
          <p:cNvPr id="6" name="Picture 5" descr="A picture containing text, logo, emblem, symbol">
            <a:extLst>
              <a:ext uri="{FF2B5EF4-FFF2-40B4-BE49-F238E27FC236}">
                <a16:creationId xmlns:a16="http://schemas.microsoft.com/office/drawing/2014/main" id="{A0DF537E-F7FB-01DE-D95F-CF0CDE44E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F2F8C344-A9BE-354F-AA40-DD2D4E34C5A4}"/>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8" name="Picture 7" descr="A close-up of a website&#10;&#10;Description automatically generated">
            <a:extLst>
              <a:ext uri="{FF2B5EF4-FFF2-40B4-BE49-F238E27FC236}">
                <a16:creationId xmlns:a16="http://schemas.microsoft.com/office/drawing/2014/main" id="{46BC9B29-9E79-CF03-CE83-A7140F2A5A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4255" y="1528625"/>
            <a:ext cx="7965798" cy="4653056"/>
          </a:xfrm>
          <a:prstGeom prst="rect">
            <a:avLst/>
          </a:prstGeom>
        </p:spPr>
      </p:pic>
    </p:spTree>
    <p:extLst>
      <p:ext uri="{BB962C8B-B14F-4D97-AF65-F5344CB8AC3E}">
        <p14:creationId xmlns:p14="http://schemas.microsoft.com/office/powerpoint/2010/main" val="38175981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80831-8BC2-AF5D-B399-979B2A1CC360}"/>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39377DD8-BAFB-22F7-2F62-AB6B7290B642}"/>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588924A4-4F31-22F7-3DD1-2E2D076C6E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92C9BE90-AE23-A59E-B9F9-8B055F45A145}"/>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7" name="Picture 6" descr="A person and two children sitting at a table&#10;&#10;Description automatically generated">
            <a:extLst>
              <a:ext uri="{FF2B5EF4-FFF2-40B4-BE49-F238E27FC236}">
                <a16:creationId xmlns:a16="http://schemas.microsoft.com/office/drawing/2014/main" id="{1866A75A-6128-DBDC-0B1A-3930FD87D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399" y="1518249"/>
            <a:ext cx="8839200" cy="4622800"/>
          </a:xfrm>
          <a:prstGeom prst="rect">
            <a:avLst/>
          </a:prstGeom>
        </p:spPr>
      </p:pic>
      <p:sp>
        <p:nvSpPr>
          <p:cNvPr id="2" name="Arrow: Right 1">
            <a:extLst>
              <a:ext uri="{FF2B5EF4-FFF2-40B4-BE49-F238E27FC236}">
                <a16:creationId xmlns:a16="http://schemas.microsoft.com/office/drawing/2014/main" id="{82B76928-05A1-8C31-97E1-8F0FEB53156B}"/>
              </a:ext>
            </a:extLst>
          </p:cNvPr>
          <p:cNvSpPr/>
          <p:nvPr/>
        </p:nvSpPr>
        <p:spPr>
          <a:xfrm>
            <a:off x="6297003" y="2995278"/>
            <a:ext cx="1433384" cy="4337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64470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9ABCC0A6-102E-D378-43A2-3E8D992AF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DEE8959E-6DE9-6F1C-0CD5-B27C68A6F3AC}"/>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9" name="Picture 8" descr="Graphical user interface, application">
            <a:extLst>
              <a:ext uri="{FF2B5EF4-FFF2-40B4-BE49-F238E27FC236}">
                <a16:creationId xmlns:a16="http://schemas.microsoft.com/office/drawing/2014/main" id="{3D013373-C7DD-A65A-4A60-33569CB73C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4028" y="1604197"/>
            <a:ext cx="6363942" cy="4502069"/>
          </a:xfrm>
          <a:prstGeom prst="rect">
            <a:avLst/>
          </a:prstGeom>
        </p:spPr>
      </p:pic>
      <p:sp>
        <p:nvSpPr>
          <p:cNvPr id="10" name="Arrow: Right 9">
            <a:extLst>
              <a:ext uri="{FF2B5EF4-FFF2-40B4-BE49-F238E27FC236}">
                <a16:creationId xmlns:a16="http://schemas.microsoft.com/office/drawing/2014/main" id="{9D1C9257-8C70-5182-9A8F-4EA759792DD3}"/>
              </a:ext>
            </a:extLst>
          </p:cNvPr>
          <p:cNvSpPr/>
          <p:nvPr/>
        </p:nvSpPr>
        <p:spPr>
          <a:xfrm>
            <a:off x="6751732" y="5059869"/>
            <a:ext cx="805660" cy="4596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AI-generated content may be incorrect.">
            <a:extLst>
              <a:ext uri="{FF2B5EF4-FFF2-40B4-BE49-F238E27FC236}">
                <a16:creationId xmlns:a16="http://schemas.microsoft.com/office/drawing/2014/main" id="{12232246-274B-E28F-A16B-EE6D95935A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05103" y="19455"/>
            <a:ext cx="1486898" cy="1498794"/>
          </a:xfrm>
          <a:prstGeom prst="rect">
            <a:avLst/>
          </a:prstGeom>
        </p:spPr>
      </p:pic>
    </p:spTree>
    <p:extLst>
      <p:ext uri="{BB962C8B-B14F-4D97-AF65-F5344CB8AC3E}">
        <p14:creationId xmlns:p14="http://schemas.microsoft.com/office/powerpoint/2010/main" val="3218880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logo, emblem, symbol">
            <a:extLst>
              <a:ext uri="{FF2B5EF4-FFF2-40B4-BE49-F238E27FC236}">
                <a16:creationId xmlns:a16="http://schemas.microsoft.com/office/drawing/2014/main" id="{8ACD8DD2-8F80-4EA7-B2D1-C708014BE6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FF752933-D68A-D6A6-3CED-9328B1544D6A}"/>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8" name="Picture 7" descr="Graphical user interface, text, application, email&#10;&#10;Description automatically generated">
            <a:extLst>
              <a:ext uri="{FF2B5EF4-FFF2-40B4-BE49-F238E27FC236}">
                <a16:creationId xmlns:a16="http://schemas.microsoft.com/office/drawing/2014/main" id="{B18E8394-9AD2-C995-DB75-20E1E878F6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2902" y="969465"/>
            <a:ext cx="6863656" cy="5222749"/>
          </a:xfrm>
          <a:prstGeom prst="rect">
            <a:avLst/>
          </a:prstGeom>
        </p:spPr>
      </p:pic>
      <p:sp>
        <p:nvSpPr>
          <p:cNvPr id="9" name="TextBox 8">
            <a:extLst>
              <a:ext uri="{FF2B5EF4-FFF2-40B4-BE49-F238E27FC236}">
                <a16:creationId xmlns:a16="http://schemas.microsoft.com/office/drawing/2014/main" id="{00F25FA5-5712-7836-059A-BCE1E273E639}"/>
              </a:ext>
            </a:extLst>
          </p:cNvPr>
          <p:cNvSpPr txBox="1"/>
          <p:nvPr/>
        </p:nvSpPr>
        <p:spPr>
          <a:xfrm>
            <a:off x="0" y="1552848"/>
            <a:ext cx="4310037" cy="4524315"/>
          </a:xfrm>
          <a:prstGeom prst="rect">
            <a:avLst/>
          </a:prstGeom>
          <a:noFill/>
        </p:spPr>
        <p:txBody>
          <a:bodyPr wrap="square" rtlCol="0">
            <a:spAutoFit/>
          </a:bodyPr>
          <a:lstStyle/>
          <a:p>
            <a:r>
              <a:rPr lang="en-US" sz="3600" dirty="0"/>
              <a:t>Under the Fraternal Operations Tab</a:t>
            </a:r>
          </a:p>
          <a:p>
            <a:r>
              <a:rPr lang="en-US" sz="3600" dirty="0"/>
              <a:t>Leadership Resources, New Council, </a:t>
            </a:r>
          </a:p>
          <a:p>
            <a:r>
              <a:rPr lang="en-US" sz="3600" dirty="0"/>
              <a:t>and Council Revitalization Resources</a:t>
            </a:r>
          </a:p>
          <a:p>
            <a:r>
              <a:rPr lang="en-US" sz="3600" dirty="0"/>
              <a:t>can be found</a:t>
            </a:r>
          </a:p>
        </p:txBody>
      </p:sp>
      <p:sp>
        <p:nvSpPr>
          <p:cNvPr id="2" name="Rectangle 1">
            <a:extLst>
              <a:ext uri="{FF2B5EF4-FFF2-40B4-BE49-F238E27FC236}">
                <a16:creationId xmlns:a16="http://schemas.microsoft.com/office/drawing/2014/main" id="{B8B66F4B-EB28-27E6-D286-4D4104FE1947}"/>
              </a:ext>
            </a:extLst>
          </p:cNvPr>
          <p:cNvSpPr/>
          <p:nvPr/>
        </p:nvSpPr>
        <p:spPr>
          <a:xfrm>
            <a:off x="4255667" y="4784536"/>
            <a:ext cx="6474941" cy="1407678"/>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1375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3C65F-27BB-A3D3-EBD6-5B94F4062F0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BA666284-A167-8C4D-7638-61CA1F595BE1}"/>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D9E63676-3E7B-53B1-BB11-481DAF2A1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7F27749A-D4DC-6F80-69C4-9E097534D39A}"/>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5" name="Picture 4" descr="Graphical user interface, text, application&#10;&#10;Description automatically generated">
            <a:extLst>
              <a:ext uri="{FF2B5EF4-FFF2-40B4-BE49-F238E27FC236}">
                <a16:creationId xmlns:a16="http://schemas.microsoft.com/office/drawing/2014/main" id="{095932C7-1618-A4A4-0F98-4F50FC0102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90688" y="1055780"/>
            <a:ext cx="7325452" cy="5100356"/>
          </a:xfrm>
          <a:prstGeom prst="rect">
            <a:avLst/>
          </a:prstGeom>
        </p:spPr>
      </p:pic>
      <p:sp>
        <p:nvSpPr>
          <p:cNvPr id="7" name="TextBox 6">
            <a:extLst>
              <a:ext uri="{FF2B5EF4-FFF2-40B4-BE49-F238E27FC236}">
                <a16:creationId xmlns:a16="http://schemas.microsoft.com/office/drawing/2014/main" id="{E51CC690-E899-3B2D-FA97-268301C72E60}"/>
              </a:ext>
            </a:extLst>
          </p:cNvPr>
          <p:cNvSpPr txBox="1"/>
          <p:nvPr/>
        </p:nvSpPr>
        <p:spPr>
          <a:xfrm>
            <a:off x="168052" y="1902941"/>
            <a:ext cx="3707027" cy="1754326"/>
          </a:xfrm>
          <a:prstGeom prst="rect">
            <a:avLst/>
          </a:prstGeom>
          <a:noFill/>
        </p:spPr>
        <p:txBody>
          <a:bodyPr wrap="square" rtlCol="0">
            <a:spAutoFit/>
          </a:bodyPr>
          <a:lstStyle/>
          <a:p>
            <a:r>
              <a:rPr lang="en-US" dirty="0"/>
              <a:t>Council Revitalization tab is a clearing</a:t>
            </a:r>
          </a:p>
          <a:p>
            <a:r>
              <a:rPr lang="en-US" dirty="0"/>
              <a:t>house of almost every training your</a:t>
            </a:r>
          </a:p>
          <a:p>
            <a:r>
              <a:rPr lang="en-US" dirty="0"/>
              <a:t>Councils will need to succeed.</a:t>
            </a:r>
          </a:p>
          <a:p>
            <a:endParaRPr lang="en-US" dirty="0"/>
          </a:p>
          <a:p>
            <a:r>
              <a:rPr lang="en-US" dirty="0"/>
              <a:t>As a District Deputy YOU need to</a:t>
            </a:r>
          </a:p>
          <a:p>
            <a:r>
              <a:rPr lang="en-US" dirty="0"/>
              <a:t>review EVERY video and form.</a:t>
            </a:r>
          </a:p>
        </p:txBody>
      </p:sp>
    </p:spTree>
    <p:extLst>
      <p:ext uri="{BB962C8B-B14F-4D97-AF65-F5344CB8AC3E}">
        <p14:creationId xmlns:p14="http://schemas.microsoft.com/office/powerpoint/2010/main" val="283950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0B6AF-05E9-F2B0-76A3-3C407C898266}"/>
            </a:ext>
          </a:extLst>
        </p:cNvPr>
        <p:cNvGrpSpPr/>
        <p:nvPr/>
      </p:nvGrpSpPr>
      <p:grpSpPr>
        <a:xfrm>
          <a:off x="0" y="0"/>
          <a:ext cx="0" cy="0"/>
          <a:chOff x="0" y="0"/>
          <a:chExt cx="0" cy="0"/>
        </a:xfrm>
      </p:grpSpPr>
      <p:pic>
        <p:nvPicPr>
          <p:cNvPr id="7" name="Picture 4">
            <a:extLst>
              <a:ext uri="{FF2B5EF4-FFF2-40B4-BE49-F238E27FC236}">
                <a16:creationId xmlns:a16="http://schemas.microsoft.com/office/drawing/2014/main" id="{A2F4262D-31D2-178B-410F-9AC74BF9107C}"/>
              </a:ext>
            </a:extLst>
          </p:cNvPr>
          <p:cNvPicPr>
            <a:picLocks noChangeAspect="1"/>
          </p:cNvPicPr>
          <p:nvPr/>
        </p:nvPicPr>
        <p:blipFill>
          <a:blip r:embed="rId2"/>
          <a:stretch>
            <a:fillRect/>
          </a:stretch>
        </p:blipFill>
        <p:spPr>
          <a:xfrm>
            <a:off x="22155" y="-3185"/>
            <a:ext cx="12147632" cy="1415423"/>
          </a:xfrm>
          <a:prstGeom prst="rect">
            <a:avLst/>
          </a:prstGeom>
        </p:spPr>
      </p:pic>
      <p:pic>
        <p:nvPicPr>
          <p:cNvPr id="2" name="Picture 1" descr="A picture containing text, logo, emblem, symbol">
            <a:extLst>
              <a:ext uri="{FF2B5EF4-FFF2-40B4-BE49-F238E27FC236}">
                <a16:creationId xmlns:a16="http://schemas.microsoft.com/office/drawing/2014/main" id="{18028838-DC3B-87EA-46AE-6BC6BC0B7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3" name="TextBox 2">
            <a:extLst>
              <a:ext uri="{FF2B5EF4-FFF2-40B4-BE49-F238E27FC236}">
                <a16:creationId xmlns:a16="http://schemas.microsoft.com/office/drawing/2014/main" id="{B359B3CC-D19B-D1C2-2D30-F760C1F2EBBA}"/>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pic>
        <p:nvPicPr>
          <p:cNvPr id="5" name="Picture 4" descr="Text&#10;&#10;Description automatically generated with low confidence">
            <a:extLst>
              <a:ext uri="{FF2B5EF4-FFF2-40B4-BE49-F238E27FC236}">
                <a16:creationId xmlns:a16="http://schemas.microsoft.com/office/drawing/2014/main" id="{D03DC864-2105-F7C1-584B-FAA34C9AD8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3619" y="19455"/>
            <a:ext cx="5113190" cy="6172759"/>
          </a:xfrm>
          <a:prstGeom prst="rect">
            <a:avLst/>
          </a:prstGeom>
        </p:spPr>
      </p:pic>
      <p:sp>
        <p:nvSpPr>
          <p:cNvPr id="6" name="TextBox 5">
            <a:extLst>
              <a:ext uri="{FF2B5EF4-FFF2-40B4-BE49-F238E27FC236}">
                <a16:creationId xmlns:a16="http://schemas.microsoft.com/office/drawing/2014/main" id="{7D54D451-5CFF-064E-1664-BC6F5470162D}"/>
              </a:ext>
            </a:extLst>
          </p:cNvPr>
          <p:cNvSpPr txBox="1"/>
          <p:nvPr/>
        </p:nvSpPr>
        <p:spPr>
          <a:xfrm>
            <a:off x="281734" y="1744774"/>
            <a:ext cx="4903161" cy="1754326"/>
          </a:xfrm>
          <a:prstGeom prst="rect">
            <a:avLst/>
          </a:prstGeom>
          <a:noFill/>
        </p:spPr>
        <p:txBody>
          <a:bodyPr wrap="square" rtlCol="0">
            <a:spAutoFit/>
          </a:bodyPr>
          <a:lstStyle/>
          <a:p>
            <a:r>
              <a:rPr lang="en-US" dirty="0"/>
              <a:t>The Council Revitalization tab also contains </a:t>
            </a:r>
          </a:p>
          <a:p>
            <a:r>
              <a:rPr lang="en-US" dirty="0"/>
              <a:t>Resources, and the Fraternal Video Library including Member Management/Member Billing instructions.</a:t>
            </a:r>
          </a:p>
          <a:p>
            <a:endParaRPr lang="en-US" dirty="0"/>
          </a:p>
          <a:p>
            <a:r>
              <a:rPr lang="en-US" dirty="0"/>
              <a:t>REVIEW ALL OF THIS!!!</a:t>
            </a:r>
          </a:p>
        </p:txBody>
      </p:sp>
    </p:spTree>
    <p:extLst>
      <p:ext uri="{BB962C8B-B14F-4D97-AF65-F5344CB8AC3E}">
        <p14:creationId xmlns:p14="http://schemas.microsoft.com/office/powerpoint/2010/main" val="14845992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9A0BF-5D39-11F2-FE21-0989859EC61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C74E4AA7-D783-5118-8534-285337412EB4}"/>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E2CA7F93-7DEA-7CE3-DF9E-A2670EF9F9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7B491319-21EA-063E-8D35-9D0CC66F971B}"/>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7" name="Picture 6" descr="A person and two children sitting at a table&#10;&#10;Description automatically generated">
            <a:extLst>
              <a:ext uri="{FF2B5EF4-FFF2-40B4-BE49-F238E27FC236}">
                <a16:creationId xmlns:a16="http://schemas.microsoft.com/office/drawing/2014/main" id="{5967B5DB-74D4-4DD3-87A8-8920FB110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399" y="1518249"/>
            <a:ext cx="8839200" cy="4622800"/>
          </a:xfrm>
          <a:prstGeom prst="rect">
            <a:avLst/>
          </a:prstGeom>
        </p:spPr>
      </p:pic>
      <p:sp>
        <p:nvSpPr>
          <p:cNvPr id="2" name="Arrow: Right 1">
            <a:extLst>
              <a:ext uri="{FF2B5EF4-FFF2-40B4-BE49-F238E27FC236}">
                <a16:creationId xmlns:a16="http://schemas.microsoft.com/office/drawing/2014/main" id="{EB5AB90E-1663-BC44-7406-87F5E9999E08}"/>
              </a:ext>
            </a:extLst>
          </p:cNvPr>
          <p:cNvSpPr/>
          <p:nvPr/>
        </p:nvSpPr>
        <p:spPr>
          <a:xfrm>
            <a:off x="6563909" y="3474719"/>
            <a:ext cx="1290046" cy="41518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6188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554" y="1518249"/>
            <a:ext cx="10640754" cy="1412730"/>
          </a:xfrm>
        </p:spPr>
        <p:txBody>
          <a:bodyPr vert="horz" lIns="91440" tIns="45720" rIns="91440" bIns="45720" rtlCol="0" anchor="b">
            <a:noAutofit/>
          </a:bodyPr>
          <a:lstStyle/>
          <a:p>
            <a:r>
              <a:rPr lang="en-US" sz="3600" dirty="0">
                <a:latin typeface="Arial" panose="020B0604020202020204" pitchFamily="34" charset="0"/>
                <a:cs typeface="Arial" panose="020B0604020202020204" pitchFamily="34" charset="0"/>
              </a:rPr>
              <a:t>The Training &amp; Webinar Tab Allows Access to a Plethora of Training Resources</a:t>
            </a:r>
          </a:p>
        </p:txBody>
      </p:sp>
      <p:sp>
        <p:nvSpPr>
          <p:cNvPr id="3" name="Subtitle 2"/>
          <p:cNvSpPr>
            <a:spLocks noGrp="1"/>
          </p:cNvSpPr>
          <p:nvPr>
            <p:ph type="subTitle" idx="1"/>
          </p:nvPr>
        </p:nvSpPr>
        <p:spPr>
          <a:xfrm>
            <a:off x="1393806" y="2661429"/>
            <a:ext cx="9163757" cy="3813106"/>
          </a:xfrm>
        </p:spPr>
        <p:txBody>
          <a:bodyPr anchor="ctr">
            <a:noAutofit/>
          </a:bodyPr>
          <a:lstStyle/>
          <a:p>
            <a:endParaRPr lang="en-US" sz="3600" b="1" dirty="0">
              <a:solidFill>
                <a:schemeClr val="tx2"/>
              </a:solidFill>
              <a:latin typeface="Book Antiqua"/>
              <a:cs typeface="Calibri"/>
            </a:endParaRPr>
          </a:p>
          <a:p>
            <a:endParaRPr lang="en-US" sz="3600" b="1" dirty="0">
              <a:solidFill>
                <a:schemeClr val="tx2"/>
              </a:solidFill>
              <a:latin typeface="Book Antiqua"/>
              <a:cs typeface="Calibri"/>
            </a:endParaRPr>
          </a:p>
        </p:txBody>
      </p:sp>
      <p:pic>
        <p:nvPicPr>
          <p:cNvPr id="5" name="Picture 4" descr="A picture containing text, logo, emblem, symbol">
            <a:extLst>
              <a:ext uri="{FF2B5EF4-FFF2-40B4-BE49-F238E27FC236}">
                <a16:creationId xmlns:a16="http://schemas.microsoft.com/office/drawing/2014/main" id="{9ABCC0A6-102E-D378-43A2-3E8D992AFC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2B79EAE4-FFF6-189F-6A33-42A48EFEF291}"/>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7" name="Picture 6" descr="A close-up of a card&#10;&#10;Description automatically generated">
            <a:extLst>
              <a:ext uri="{FF2B5EF4-FFF2-40B4-BE49-F238E27FC236}">
                <a16:creationId xmlns:a16="http://schemas.microsoft.com/office/drawing/2014/main" id="{ADBC3792-EEDC-91A4-139E-C49841658B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7206" y="3164632"/>
            <a:ext cx="8807450" cy="2806700"/>
          </a:xfrm>
          <a:prstGeom prst="rect">
            <a:avLst/>
          </a:prstGeom>
        </p:spPr>
      </p:pic>
    </p:spTree>
    <p:extLst>
      <p:ext uri="{BB962C8B-B14F-4D97-AF65-F5344CB8AC3E}">
        <p14:creationId xmlns:p14="http://schemas.microsoft.com/office/powerpoint/2010/main" val="862932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862FB-30CE-7F39-B8C8-881A210542D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13382C72-C6F3-662E-65C3-1E292096D652}"/>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D5024B4E-FC4C-26F2-7F4A-89D23B1067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100E56A8-7261-2DF5-892E-6EE00926E299}"/>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7" name="Picture 6" descr="A person and two children sitting at a table&#10;&#10;Description automatically generated">
            <a:extLst>
              <a:ext uri="{FF2B5EF4-FFF2-40B4-BE49-F238E27FC236}">
                <a16:creationId xmlns:a16="http://schemas.microsoft.com/office/drawing/2014/main" id="{98C6BA59-45EC-9F58-7174-71D34DFAB0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399" y="1518249"/>
            <a:ext cx="8839200" cy="4622800"/>
          </a:xfrm>
          <a:prstGeom prst="rect">
            <a:avLst/>
          </a:prstGeom>
        </p:spPr>
      </p:pic>
      <p:sp>
        <p:nvSpPr>
          <p:cNvPr id="2" name="Arrow: Right 1">
            <a:extLst>
              <a:ext uri="{FF2B5EF4-FFF2-40B4-BE49-F238E27FC236}">
                <a16:creationId xmlns:a16="http://schemas.microsoft.com/office/drawing/2014/main" id="{BD34F003-EDCF-826A-64D7-97B3A55F6614}"/>
              </a:ext>
            </a:extLst>
          </p:cNvPr>
          <p:cNvSpPr/>
          <p:nvPr/>
        </p:nvSpPr>
        <p:spPr>
          <a:xfrm>
            <a:off x="6820930" y="3906473"/>
            <a:ext cx="1057738" cy="46461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1052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17701"/>
            <a:ext cx="4114800" cy="3364921"/>
          </a:xfrm>
        </p:spPr>
        <p:txBody>
          <a:bodyPr vert="horz" lIns="91440" tIns="45720" rIns="91440" bIns="45720" rtlCol="0" anchor="b">
            <a:noAutofit/>
          </a:bodyPr>
          <a:lstStyle/>
          <a:p>
            <a:r>
              <a:rPr lang="en-US" sz="4000" dirty="0">
                <a:latin typeface="Arial" panose="020B0604020202020204" pitchFamily="34" charset="0"/>
                <a:cs typeface="Arial" panose="020B0604020202020204" pitchFamily="34" charset="0"/>
              </a:rPr>
              <a:t>The Program Tab Opens the Window to Access the Faith in Action Program.</a:t>
            </a:r>
          </a:p>
        </p:txBody>
      </p:sp>
      <p:sp>
        <p:nvSpPr>
          <p:cNvPr id="3" name="Subtitle 2"/>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A78F2906-8B52-9CD6-2199-6BC168398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D8C81C96-019E-B7E2-1AB3-E5C7FFEEAF7A}"/>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7" name="Picture 6" descr="A screenshot of a website&#10;&#10;Description automatically generated">
            <a:extLst>
              <a:ext uri="{FF2B5EF4-FFF2-40B4-BE49-F238E27FC236}">
                <a16:creationId xmlns:a16="http://schemas.microsoft.com/office/drawing/2014/main" id="{4A60B43F-4708-9E8E-090F-4284C4EFA6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800" y="1517702"/>
            <a:ext cx="8077200" cy="4674512"/>
          </a:xfrm>
          <a:prstGeom prst="rect">
            <a:avLst/>
          </a:prstGeom>
        </p:spPr>
      </p:pic>
    </p:spTree>
    <p:extLst>
      <p:ext uri="{BB962C8B-B14F-4D97-AF65-F5344CB8AC3E}">
        <p14:creationId xmlns:p14="http://schemas.microsoft.com/office/powerpoint/2010/main" val="4134939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E0F84-A1AD-82E2-239B-0947922069B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1C70902-1B95-90D1-B55B-7494FB9F5AC7}"/>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7644D2FC-E5EA-1D92-4BF1-7D65AF0C43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92C20BF3-0B5C-70AB-0971-9E337FAC5B57}"/>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7" name="Picture 6" descr="A person and two children sitting at a table&#10;&#10;Description automatically generated">
            <a:extLst>
              <a:ext uri="{FF2B5EF4-FFF2-40B4-BE49-F238E27FC236}">
                <a16:creationId xmlns:a16="http://schemas.microsoft.com/office/drawing/2014/main" id="{918BC92E-FA18-E3D7-3FE0-3193E61E0B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399" y="1518249"/>
            <a:ext cx="8839200" cy="4622800"/>
          </a:xfrm>
          <a:prstGeom prst="rect">
            <a:avLst/>
          </a:prstGeom>
        </p:spPr>
      </p:pic>
      <p:sp>
        <p:nvSpPr>
          <p:cNvPr id="2" name="Arrow: Right 1">
            <a:extLst>
              <a:ext uri="{FF2B5EF4-FFF2-40B4-BE49-F238E27FC236}">
                <a16:creationId xmlns:a16="http://schemas.microsoft.com/office/drawing/2014/main" id="{5B626581-4D5B-2D8B-3DCA-021B889D8B41}"/>
              </a:ext>
            </a:extLst>
          </p:cNvPr>
          <p:cNvSpPr/>
          <p:nvPr/>
        </p:nvSpPr>
        <p:spPr>
          <a:xfrm>
            <a:off x="6840701" y="4463261"/>
            <a:ext cx="1052795" cy="42012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534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eneral Session"/>
          <p:cNvSpPr txBox="1">
            <a:spLocks noGrp="1"/>
          </p:cNvSpPr>
          <p:nvPr>
            <p:ph type="title"/>
          </p:nvPr>
        </p:nvSpPr>
        <p:spPr>
          <a:xfrm>
            <a:off x="33263" y="2074840"/>
            <a:ext cx="4424436" cy="3568101"/>
          </a:xfrm>
          <a:prstGeom prst="rect">
            <a:avLst/>
          </a:prstGeom>
        </p:spPr>
        <p:txBody>
          <a:bodyPr>
            <a:normAutofit fontScale="90000"/>
          </a:bodyPr>
          <a:lstStyle/>
          <a:p>
            <a:pPr algn="ctr"/>
            <a:r>
              <a:rPr lang="en-US" sz="3600" dirty="0">
                <a:latin typeface="Arial" panose="020B0604020202020204" pitchFamily="34" charset="0"/>
                <a:cs typeface="Arial" panose="020B0604020202020204" pitchFamily="34" charset="0"/>
              </a:rPr>
              <a:t>The Inviting Men to Join Tab Permits the Viewer to View Training, Guides, Resources, Strategies, and Everything for Membership</a:t>
            </a:r>
            <a:endParaRPr sz="3600" dirty="0">
              <a:latin typeface="Arial" panose="020B0604020202020204" pitchFamily="34" charset="0"/>
              <a:cs typeface="Arial" panose="020B0604020202020204" pitchFamily="34" charset="0"/>
            </a:endParaRPr>
          </a:p>
        </p:txBody>
      </p:sp>
      <p:pic>
        <p:nvPicPr>
          <p:cNvPr id="7" name="Picture 4">
            <a:extLst>
              <a:ext uri="{FF2B5EF4-FFF2-40B4-BE49-F238E27FC236}">
                <a16:creationId xmlns:a16="http://schemas.microsoft.com/office/drawing/2014/main" id="{5B9A423A-76F2-43F9-852F-7B8AD9A0B9D4}"/>
              </a:ext>
            </a:extLst>
          </p:cNvPr>
          <p:cNvPicPr>
            <a:picLocks noChangeAspect="1"/>
          </p:cNvPicPr>
          <p:nvPr/>
        </p:nvPicPr>
        <p:blipFill>
          <a:blip r:embed="rId2"/>
          <a:stretch>
            <a:fillRect/>
          </a:stretch>
        </p:blipFill>
        <p:spPr>
          <a:xfrm>
            <a:off x="22155" y="-3185"/>
            <a:ext cx="12147632" cy="1415423"/>
          </a:xfrm>
          <a:prstGeom prst="rect">
            <a:avLst/>
          </a:prstGeom>
        </p:spPr>
      </p:pic>
      <p:pic>
        <p:nvPicPr>
          <p:cNvPr id="2" name="Picture 1" descr="A picture containing text, logo, emblem, symbol">
            <a:extLst>
              <a:ext uri="{FF2B5EF4-FFF2-40B4-BE49-F238E27FC236}">
                <a16:creationId xmlns:a16="http://schemas.microsoft.com/office/drawing/2014/main" id="{5F169390-7C5A-5C6D-F945-C3C00E13C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3" name="TextBox 2">
            <a:extLst>
              <a:ext uri="{FF2B5EF4-FFF2-40B4-BE49-F238E27FC236}">
                <a16:creationId xmlns:a16="http://schemas.microsoft.com/office/drawing/2014/main" id="{02E83332-B92B-F9D3-EEF3-879D91F0D1E2}"/>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pic>
        <p:nvPicPr>
          <p:cNvPr id="5" name="Picture 4" descr="A screenshot of a web page&#10;&#10;Description automatically generated">
            <a:extLst>
              <a:ext uri="{FF2B5EF4-FFF2-40B4-BE49-F238E27FC236}">
                <a16:creationId xmlns:a16="http://schemas.microsoft.com/office/drawing/2014/main" id="{382576DD-33C2-6BCF-8812-1B65E06D43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57699" y="1525568"/>
            <a:ext cx="7723193" cy="4666646"/>
          </a:xfrm>
          <a:prstGeom prst="rect">
            <a:avLst/>
          </a:prstGeom>
        </p:spPr>
      </p:pic>
    </p:spTree>
    <p:extLst>
      <p:ext uri="{BB962C8B-B14F-4D97-AF65-F5344CB8AC3E}">
        <p14:creationId xmlns:p14="http://schemas.microsoft.com/office/powerpoint/2010/main" val="23720226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B549DB-D303-F4FD-33AD-016396DE74A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2E7600B-31A6-59C8-43CC-4E30EF31CBBF}"/>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5C338A34-A0BA-A260-2CDB-A140ECDA7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22B2DD15-F4D7-B492-FBED-87D87198E410}"/>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7" name="Picture 6" descr="A person and two children sitting at a table&#10;&#10;Description automatically generated">
            <a:extLst>
              <a:ext uri="{FF2B5EF4-FFF2-40B4-BE49-F238E27FC236}">
                <a16:creationId xmlns:a16="http://schemas.microsoft.com/office/drawing/2014/main" id="{AD3BEE98-9B56-224C-5F75-1C3062BCB3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399" y="1518249"/>
            <a:ext cx="8839200" cy="4622800"/>
          </a:xfrm>
          <a:prstGeom prst="rect">
            <a:avLst/>
          </a:prstGeom>
        </p:spPr>
      </p:pic>
      <p:sp>
        <p:nvSpPr>
          <p:cNvPr id="2" name="Arrow: Right 1">
            <a:extLst>
              <a:ext uri="{FF2B5EF4-FFF2-40B4-BE49-F238E27FC236}">
                <a16:creationId xmlns:a16="http://schemas.microsoft.com/office/drawing/2014/main" id="{C5B1115F-BE73-424B-4D7D-621FF77D2D67}"/>
              </a:ext>
            </a:extLst>
          </p:cNvPr>
          <p:cNvSpPr/>
          <p:nvPr/>
        </p:nvSpPr>
        <p:spPr>
          <a:xfrm>
            <a:off x="6692419" y="4978808"/>
            <a:ext cx="1136822" cy="44484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2130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A78F2906-8B52-9CD6-2199-6BC168398F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7ADBA20F-B685-4764-FC6A-96E034FF8AD0}"/>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7" name="Picture 6" descr="Graphical user interface, table&#10;&#10;Description automatically generated">
            <a:extLst>
              <a:ext uri="{FF2B5EF4-FFF2-40B4-BE49-F238E27FC236}">
                <a16:creationId xmlns:a16="http://schemas.microsoft.com/office/drawing/2014/main" id="{685C7C84-5A28-D4F3-29FE-A3F685B5A2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4349" y="1518249"/>
            <a:ext cx="6083300" cy="4616450"/>
          </a:xfrm>
          <a:prstGeom prst="rect">
            <a:avLst/>
          </a:prstGeom>
        </p:spPr>
      </p:pic>
      <p:sp>
        <p:nvSpPr>
          <p:cNvPr id="8" name="Arrow: Right 7">
            <a:extLst>
              <a:ext uri="{FF2B5EF4-FFF2-40B4-BE49-F238E27FC236}">
                <a16:creationId xmlns:a16="http://schemas.microsoft.com/office/drawing/2014/main" id="{585947A9-FC95-04EA-2097-31C80BBE59F9}"/>
              </a:ext>
            </a:extLst>
          </p:cNvPr>
          <p:cNvSpPr/>
          <p:nvPr/>
        </p:nvSpPr>
        <p:spPr>
          <a:xfrm>
            <a:off x="1734889" y="4598220"/>
            <a:ext cx="1210962" cy="6870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10;&#10;AI-generated content may be incorrect.">
            <a:extLst>
              <a:ext uri="{FF2B5EF4-FFF2-40B4-BE49-F238E27FC236}">
                <a16:creationId xmlns:a16="http://schemas.microsoft.com/office/drawing/2014/main" id="{62B13692-F599-FC22-9798-65F5980C89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2" y="0"/>
            <a:ext cx="1506198" cy="1518248"/>
          </a:xfrm>
          <a:prstGeom prst="rect">
            <a:avLst/>
          </a:prstGeom>
        </p:spPr>
      </p:pic>
    </p:spTree>
    <p:extLst>
      <p:ext uri="{BB962C8B-B14F-4D97-AF65-F5344CB8AC3E}">
        <p14:creationId xmlns:p14="http://schemas.microsoft.com/office/powerpoint/2010/main" val="17460379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18249"/>
            <a:ext cx="5110842" cy="4613942"/>
          </a:xfrm>
        </p:spPr>
        <p:txBody>
          <a:bodyPr vert="horz" lIns="91440" tIns="45720" rIns="91440" bIns="45720" rtlCol="0" anchor="b">
            <a:noAutofit/>
          </a:bodyPr>
          <a:lstStyle/>
          <a:p>
            <a:r>
              <a:rPr lang="en-US" sz="3600" dirty="0">
                <a:latin typeface="Arial" panose="020B0604020202020204" pitchFamily="34" charset="0"/>
                <a:cs typeface="Arial" panose="020B0604020202020204" pitchFamily="34" charset="0"/>
              </a:rPr>
              <a:t>Engaging Your Members Tab Aids the Council Officers and District Deputies ENGAGE your Membership!</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An Engaged Member is an ACTIVE MEMBER and a RECRUITER!</a:t>
            </a:r>
          </a:p>
        </p:txBody>
      </p:sp>
      <p:sp>
        <p:nvSpPr>
          <p:cNvPr id="3" name="Subtitle 2"/>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2A7E2028-B776-D8BA-CAB3-A997B2F7B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B6738661-621A-21E7-B4E4-3098FC576908}"/>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7" name="Picture 6" descr="A screenshot of a website&#10;&#10;Description automatically generated">
            <a:extLst>
              <a:ext uri="{FF2B5EF4-FFF2-40B4-BE49-F238E27FC236}">
                <a16:creationId xmlns:a16="http://schemas.microsoft.com/office/drawing/2014/main" id="{BF94B6D4-944A-9450-DA01-FBE5385985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10843" y="1578270"/>
            <a:ext cx="7081156" cy="4613943"/>
          </a:xfrm>
          <a:prstGeom prst="rect">
            <a:avLst/>
          </a:prstGeom>
        </p:spPr>
      </p:pic>
    </p:spTree>
    <p:extLst>
      <p:ext uri="{BB962C8B-B14F-4D97-AF65-F5344CB8AC3E}">
        <p14:creationId xmlns:p14="http://schemas.microsoft.com/office/powerpoint/2010/main" val="3549419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D5658-2BE2-2B87-164C-630D6C620D8C}"/>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A8F80B94-4A9C-A9AF-E448-9D46DE75049D}"/>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137BE6EF-E04A-DCF2-119C-986D93CA92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D225E0B0-4FC1-170A-7091-A20F728712F4}"/>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7" name="Picture 6" descr="A person and two children sitting at a table&#10;&#10;Description automatically generated">
            <a:extLst>
              <a:ext uri="{FF2B5EF4-FFF2-40B4-BE49-F238E27FC236}">
                <a16:creationId xmlns:a16="http://schemas.microsoft.com/office/drawing/2014/main" id="{6B56F9D8-3D09-4CC8-7633-C49F31148D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399" y="1518249"/>
            <a:ext cx="8839200" cy="4622800"/>
          </a:xfrm>
          <a:prstGeom prst="rect">
            <a:avLst/>
          </a:prstGeom>
        </p:spPr>
      </p:pic>
      <p:sp>
        <p:nvSpPr>
          <p:cNvPr id="2" name="Arrow: Right 1">
            <a:extLst>
              <a:ext uri="{FF2B5EF4-FFF2-40B4-BE49-F238E27FC236}">
                <a16:creationId xmlns:a16="http://schemas.microsoft.com/office/drawing/2014/main" id="{D2ACCE20-F23B-BDE0-9A3D-24C32939CA36}"/>
              </a:ext>
            </a:extLst>
          </p:cNvPr>
          <p:cNvSpPr/>
          <p:nvPr/>
        </p:nvSpPr>
        <p:spPr>
          <a:xfrm>
            <a:off x="6895070" y="5470110"/>
            <a:ext cx="1013254" cy="39047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43977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5623" y="1998194"/>
            <a:ext cx="10640754" cy="1994711"/>
          </a:xfrm>
        </p:spPr>
        <p:txBody>
          <a:bodyPr vert="horz" lIns="91440" tIns="45720" rIns="91440" bIns="45720" rtlCol="0" anchor="b">
            <a:noAutofit/>
          </a:bodyPr>
          <a:lstStyle/>
          <a:p>
            <a:br>
              <a:rPr lang="en-US" b="1" dirty="0">
                <a:effectLst>
                  <a:outerShdw blurRad="38100" dist="38100" dir="2700000" algn="tl">
                    <a:srgbClr val="000000">
                      <a:alpha val="43137"/>
                    </a:srgbClr>
                  </a:outerShdw>
                </a:effectLst>
                <a:latin typeface="Book Antiqua"/>
                <a:cs typeface="Calibri Light"/>
              </a:rPr>
            </a:br>
            <a:endParaRPr lang="en-US" sz="800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 y="1518249"/>
            <a:ext cx="5486398" cy="3453801"/>
          </a:xfrm>
        </p:spPr>
        <p:txBody>
          <a:bodyPr anchor="ctr">
            <a:noAutofit/>
          </a:bodyPr>
          <a:lstStyle/>
          <a:p>
            <a:r>
              <a:rPr lang="en-US" sz="3600" dirty="0">
                <a:latin typeface="Arial" panose="020B0604020202020204" pitchFamily="34" charset="0"/>
                <a:cs typeface="Arial" panose="020B0604020202020204" pitchFamily="34" charset="0"/>
              </a:rPr>
              <a:t>Ceremonial Resources including Scripts and Videos are Available Here</a:t>
            </a:r>
          </a:p>
          <a:p>
            <a:r>
              <a:rPr lang="en-US" sz="3600" dirty="0">
                <a:latin typeface="Arial" panose="020B0604020202020204" pitchFamily="34" charset="0"/>
                <a:cs typeface="Arial" panose="020B0604020202020204" pitchFamily="34" charset="0"/>
              </a:rPr>
              <a:t> In English, Spanish and French</a:t>
            </a:r>
          </a:p>
        </p:txBody>
      </p:sp>
      <p:sp>
        <p:nvSpPr>
          <p:cNvPr id="5" name="TextBox 4">
            <a:extLst>
              <a:ext uri="{FF2B5EF4-FFF2-40B4-BE49-F238E27FC236}">
                <a16:creationId xmlns:a16="http://schemas.microsoft.com/office/drawing/2014/main" id="{707D7F4E-51B0-4984-893B-1ABDE45B0C70}"/>
              </a:ext>
            </a:extLst>
          </p:cNvPr>
          <p:cNvSpPr txBox="1"/>
          <p:nvPr/>
        </p:nvSpPr>
        <p:spPr>
          <a:xfrm rot="-10800000" flipV="1">
            <a:off x="959519" y="4828826"/>
            <a:ext cx="10272962"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dirty="0">
                <a:effectLst>
                  <a:outerShdw blurRad="38100" dist="38100" dir="2700000" algn="tl">
                    <a:srgbClr val="000000">
                      <a:alpha val="43137"/>
                    </a:srgbClr>
                  </a:outerShdw>
                </a:effectLst>
                <a:latin typeface="Book Antiqua"/>
                <a:cs typeface="Segoe UI"/>
              </a:rPr>
              <a:t>​</a:t>
            </a:r>
          </a:p>
        </p:txBody>
      </p:sp>
      <p:pic>
        <p:nvPicPr>
          <p:cNvPr id="6" name="Picture 5" descr="A picture containing text, logo, emblem, symbol">
            <a:extLst>
              <a:ext uri="{FF2B5EF4-FFF2-40B4-BE49-F238E27FC236}">
                <a16:creationId xmlns:a16="http://schemas.microsoft.com/office/drawing/2014/main" id="{A0DF537E-F7FB-01DE-D95F-CF0CDE44E2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F2F8C344-A9BE-354F-AA40-DD2D4E34C5A4}"/>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8" name="Picture 7">
            <a:extLst>
              <a:ext uri="{FF2B5EF4-FFF2-40B4-BE49-F238E27FC236}">
                <a16:creationId xmlns:a16="http://schemas.microsoft.com/office/drawing/2014/main" id="{2F3A12EF-5A2D-C37E-0B88-2A4585423D0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296192" y="1517286"/>
            <a:ext cx="5086015" cy="4674928"/>
          </a:xfrm>
          <a:prstGeom prst="rect">
            <a:avLst/>
          </a:prstGeom>
        </p:spPr>
      </p:pic>
    </p:spTree>
    <p:extLst>
      <p:ext uri="{BB962C8B-B14F-4D97-AF65-F5344CB8AC3E}">
        <p14:creationId xmlns:p14="http://schemas.microsoft.com/office/powerpoint/2010/main" val="3560381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8BB41-09F6-D386-CADE-2C060293D804}"/>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94F8066-7389-ED6D-F480-880AEF9F6771}"/>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F3D1D17C-5765-FC42-CD90-8CB9342ECA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BF55FFF0-5766-0E8B-9A08-EF989D2D4B24}"/>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sp>
        <p:nvSpPr>
          <p:cNvPr id="2" name="TextBox 1">
            <a:extLst>
              <a:ext uri="{FF2B5EF4-FFF2-40B4-BE49-F238E27FC236}">
                <a16:creationId xmlns:a16="http://schemas.microsoft.com/office/drawing/2014/main" id="{2596F9C0-633E-8A28-1EEB-C46F81FF90FE}"/>
              </a:ext>
            </a:extLst>
          </p:cNvPr>
          <p:cNvSpPr txBox="1"/>
          <p:nvPr/>
        </p:nvSpPr>
        <p:spPr>
          <a:xfrm>
            <a:off x="0" y="2822640"/>
            <a:ext cx="12191999" cy="769441"/>
          </a:xfrm>
          <a:prstGeom prst="rect">
            <a:avLst/>
          </a:prstGeom>
          <a:noFill/>
        </p:spPr>
        <p:txBody>
          <a:bodyPr wrap="square" rtlCol="0">
            <a:spAutoFit/>
          </a:bodyPr>
          <a:lstStyle/>
          <a:p>
            <a:pPr algn="ctr"/>
            <a:r>
              <a:rPr lang="en-US" sz="4400"/>
              <a:t>A Bonus!!!</a:t>
            </a:r>
            <a:endParaRPr lang="en-US" sz="4400" dirty="0"/>
          </a:p>
        </p:txBody>
      </p:sp>
    </p:spTree>
    <p:extLst>
      <p:ext uri="{BB962C8B-B14F-4D97-AF65-F5344CB8AC3E}">
        <p14:creationId xmlns:p14="http://schemas.microsoft.com/office/powerpoint/2010/main" val="491766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9E5C62-FB14-700E-0982-4097DAC2AEB1}"/>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5DD938A-288F-ED50-32F0-88ADEEFCD5F9}"/>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311C1C84-59CA-B881-E2F1-230CBA1A02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4F8C82E6-34F4-0333-C9D6-36D484C07604}"/>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sp>
        <p:nvSpPr>
          <p:cNvPr id="2" name="TextBox 1">
            <a:extLst>
              <a:ext uri="{FF2B5EF4-FFF2-40B4-BE49-F238E27FC236}">
                <a16:creationId xmlns:a16="http://schemas.microsoft.com/office/drawing/2014/main" id="{89A54DFC-AB8E-A6BC-9EC3-92AA27140FC3}"/>
              </a:ext>
            </a:extLst>
          </p:cNvPr>
          <p:cNvSpPr txBox="1"/>
          <p:nvPr/>
        </p:nvSpPr>
        <p:spPr>
          <a:xfrm>
            <a:off x="1" y="2116294"/>
            <a:ext cx="12191999" cy="3477875"/>
          </a:xfrm>
          <a:prstGeom prst="rect">
            <a:avLst/>
          </a:prstGeom>
          <a:noFill/>
        </p:spPr>
        <p:txBody>
          <a:bodyPr wrap="square" rtlCol="0">
            <a:spAutoFit/>
          </a:bodyPr>
          <a:lstStyle/>
          <a:p>
            <a:pPr algn="ctr"/>
            <a:r>
              <a:rPr lang="en-US" sz="4400" dirty="0"/>
              <a:t>Florida State Council Membership Roster</a:t>
            </a:r>
          </a:p>
          <a:p>
            <a:pPr algn="ctr"/>
            <a:r>
              <a:rPr lang="en-US" sz="4400" dirty="0"/>
              <a:t>Upload File Name</a:t>
            </a:r>
          </a:p>
          <a:p>
            <a:pPr algn="ctr"/>
            <a:r>
              <a:rPr lang="en-US" sz="4400" dirty="0" err="1"/>
              <a:t>YearMonthDay</a:t>
            </a:r>
            <a:r>
              <a:rPr lang="en-US" sz="4400" u="sng" dirty="0" err="1"/>
              <a:t>Council</a:t>
            </a:r>
            <a:r>
              <a:rPr lang="en-US" sz="4400" dirty="0" err="1"/>
              <a:t>Number</a:t>
            </a:r>
            <a:endParaRPr lang="en-US" sz="4400" dirty="0"/>
          </a:p>
          <a:p>
            <a:pPr algn="ctr"/>
            <a:r>
              <a:rPr lang="en-US" sz="4400" dirty="0"/>
              <a:t>20241203Council12345</a:t>
            </a:r>
          </a:p>
          <a:p>
            <a:pPr algn="ctr"/>
            <a:r>
              <a:rPr lang="en-US" sz="4400" dirty="0"/>
              <a:t>Make sure your councils know this!!!</a:t>
            </a:r>
          </a:p>
        </p:txBody>
      </p:sp>
    </p:spTree>
    <p:extLst>
      <p:ext uri="{BB962C8B-B14F-4D97-AF65-F5344CB8AC3E}">
        <p14:creationId xmlns:p14="http://schemas.microsoft.com/office/powerpoint/2010/main" val="17371639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876F9-B407-A56D-2750-65EB3CABE9B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317B784-3E1E-CC05-FA63-81DDE7F0265E}"/>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05F6D978-939E-D6DD-3B4E-D7A5FC504C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9CBAA6CF-EACF-2970-2ECF-491379F57A8A}"/>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sp>
        <p:nvSpPr>
          <p:cNvPr id="2" name="TextBox 1">
            <a:extLst>
              <a:ext uri="{FF2B5EF4-FFF2-40B4-BE49-F238E27FC236}">
                <a16:creationId xmlns:a16="http://schemas.microsoft.com/office/drawing/2014/main" id="{769F214D-E3B3-D8F2-B690-E4546A9042F2}"/>
              </a:ext>
            </a:extLst>
          </p:cNvPr>
          <p:cNvSpPr txBox="1"/>
          <p:nvPr/>
        </p:nvSpPr>
        <p:spPr>
          <a:xfrm>
            <a:off x="0" y="2822640"/>
            <a:ext cx="12191999" cy="769441"/>
          </a:xfrm>
          <a:prstGeom prst="rect">
            <a:avLst/>
          </a:prstGeom>
          <a:noFill/>
        </p:spPr>
        <p:txBody>
          <a:bodyPr wrap="square" rtlCol="0">
            <a:spAutoFit/>
          </a:bodyPr>
          <a:lstStyle/>
          <a:p>
            <a:pPr algn="ctr"/>
            <a:r>
              <a:rPr lang="en-US" sz="4400" dirty="0"/>
              <a:t>Live Demonstration and Questions</a:t>
            </a:r>
          </a:p>
        </p:txBody>
      </p:sp>
    </p:spTree>
    <p:extLst>
      <p:ext uri="{BB962C8B-B14F-4D97-AF65-F5344CB8AC3E}">
        <p14:creationId xmlns:p14="http://schemas.microsoft.com/office/powerpoint/2010/main" val="35831508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F086FE-6DFB-E543-E175-5E0CBD0A4DC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6E84AA99-AD24-D333-2196-2541BE8554A2}"/>
              </a:ext>
            </a:extLst>
          </p:cNvPr>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00EFA4ED-1910-137B-C1F5-BC0DEB78D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45025EEE-9431-56B5-C95A-6B0D961D46E9}"/>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sp>
        <p:nvSpPr>
          <p:cNvPr id="2" name="TextBox 1">
            <a:extLst>
              <a:ext uri="{FF2B5EF4-FFF2-40B4-BE49-F238E27FC236}">
                <a16:creationId xmlns:a16="http://schemas.microsoft.com/office/drawing/2014/main" id="{EC6CC510-0A74-DEB4-79E3-117D44A1024A}"/>
              </a:ext>
            </a:extLst>
          </p:cNvPr>
          <p:cNvSpPr txBox="1"/>
          <p:nvPr/>
        </p:nvSpPr>
        <p:spPr>
          <a:xfrm>
            <a:off x="-1" y="2753085"/>
            <a:ext cx="12192000" cy="1446550"/>
          </a:xfrm>
          <a:prstGeom prst="rect">
            <a:avLst/>
          </a:prstGeom>
          <a:noFill/>
        </p:spPr>
        <p:txBody>
          <a:bodyPr wrap="square" rtlCol="0">
            <a:spAutoFit/>
          </a:bodyPr>
          <a:lstStyle/>
          <a:p>
            <a:pPr algn="ctr"/>
            <a:r>
              <a:rPr lang="en-US" sz="8800" dirty="0"/>
              <a:t>Thank You</a:t>
            </a:r>
          </a:p>
        </p:txBody>
      </p:sp>
    </p:spTree>
    <p:extLst>
      <p:ext uri="{BB962C8B-B14F-4D97-AF65-F5344CB8AC3E}">
        <p14:creationId xmlns:p14="http://schemas.microsoft.com/office/powerpoint/2010/main" val="236517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a:extLst>
              <a:ext uri="{FF2B5EF4-FFF2-40B4-BE49-F238E27FC236}">
                <a16:creationId xmlns:a16="http://schemas.microsoft.com/office/drawing/2014/main" id="{5B9A423A-76F2-43F9-852F-7B8AD9A0B9D4}"/>
              </a:ext>
            </a:extLst>
          </p:cNvPr>
          <p:cNvPicPr>
            <a:picLocks noChangeAspect="1"/>
          </p:cNvPicPr>
          <p:nvPr/>
        </p:nvPicPr>
        <p:blipFill>
          <a:blip r:embed="rId2"/>
          <a:stretch>
            <a:fillRect/>
          </a:stretch>
        </p:blipFill>
        <p:spPr>
          <a:xfrm>
            <a:off x="22155" y="-3185"/>
            <a:ext cx="12147632" cy="1415423"/>
          </a:xfrm>
          <a:prstGeom prst="rect">
            <a:avLst/>
          </a:prstGeom>
        </p:spPr>
      </p:pic>
      <p:pic>
        <p:nvPicPr>
          <p:cNvPr id="2" name="Picture 1" descr="A picture containing text, logo, emblem, symbol">
            <a:extLst>
              <a:ext uri="{FF2B5EF4-FFF2-40B4-BE49-F238E27FC236}">
                <a16:creationId xmlns:a16="http://schemas.microsoft.com/office/drawing/2014/main" id="{5F169390-7C5A-5C6D-F945-C3C00E13CE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3" name="TextBox 2">
            <a:extLst>
              <a:ext uri="{FF2B5EF4-FFF2-40B4-BE49-F238E27FC236}">
                <a16:creationId xmlns:a16="http://schemas.microsoft.com/office/drawing/2014/main" id="{937C0DDB-BD0E-AEEF-0C70-C337A3C995F5}"/>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4"/>
              </a:rPr>
              <a:t>FloridaKnightsofColumbus@gmail.com</a:t>
            </a:r>
            <a:r>
              <a:rPr lang="en-US" dirty="0"/>
              <a:t> | 561.707.5973</a:t>
            </a:r>
          </a:p>
        </p:txBody>
      </p:sp>
      <p:pic>
        <p:nvPicPr>
          <p:cNvPr id="5" name="Picture 4" descr="Graphical user interface&#10;&#10;Description automatically generated">
            <a:extLst>
              <a:ext uri="{FF2B5EF4-FFF2-40B4-BE49-F238E27FC236}">
                <a16:creationId xmlns:a16="http://schemas.microsoft.com/office/drawing/2014/main" id="{3410B6A0-DB47-4E3C-7CF6-8E5F17923F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6571" y="2312181"/>
            <a:ext cx="5638800" cy="3086100"/>
          </a:xfrm>
          <a:prstGeom prst="rect">
            <a:avLst/>
          </a:prstGeom>
        </p:spPr>
      </p:pic>
      <p:sp>
        <p:nvSpPr>
          <p:cNvPr id="6" name="Rectangle 5">
            <a:extLst>
              <a:ext uri="{FF2B5EF4-FFF2-40B4-BE49-F238E27FC236}">
                <a16:creationId xmlns:a16="http://schemas.microsoft.com/office/drawing/2014/main" id="{1D06B746-5E2E-FA80-1ADE-32EE15382F75}"/>
              </a:ext>
            </a:extLst>
          </p:cNvPr>
          <p:cNvSpPr/>
          <p:nvPr/>
        </p:nvSpPr>
        <p:spPr>
          <a:xfrm>
            <a:off x="5086041" y="4305094"/>
            <a:ext cx="1922711" cy="410244"/>
          </a:xfrm>
          <a:prstGeom prst="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10;&#10;AI-generated content may be incorrect.">
            <a:extLst>
              <a:ext uri="{FF2B5EF4-FFF2-40B4-BE49-F238E27FC236}">
                <a16:creationId xmlns:a16="http://schemas.microsoft.com/office/drawing/2014/main" id="{853DAA39-E07C-2DEB-0947-93636B7A9D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57270" y="-3186"/>
            <a:ext cx="1512518" cy="1524619"/>
          </a:xfrm>
          <a:prstGeom prst="rect">
            <a:avLst/>
          </a:prstGeom>
        </p:spPr>
      </p:pic>
    </p:spTree>
    <p:extLst>
      <p:ext uri="{BB962C8B-B14F-4D97-AF65-F5344CB8AC3E}">
        <p14:creationId xmlns:p14="http://schemas.microsoft.com/office/powerpoint/2010/main" val="1652296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93806" y="5528954"/>
            <a:ext cx="9163757" cy="945581"/>
          </a:xfrm>
        </p:spPr>
        <p:txBody>
          <a:bodyPr anchor="ctr">
            <a:noAutofit/>
          </a:bodyPr>
          <a:lstStyle/>
          <a:p>
            <a:endParaRPr lang="en-US" sz="3600" dirty="0">
              <a:latin typeface="Calibri"/>
              <a:ea typeface="+mn-lt"/>
              <a:cs typeface="+mn-lt"/>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pPr marL="285750" indent="-285750">
              <a:lnSpc>
                <a:spcPct val="100000"/>
              </a:lnSpc>
              <a:spcBef>
                <a:spcPct val="20000"/>
              </a:spcBef>
              <a:buFont typeface="Arial"/>
              <a:buChar char="•"/>
            </a:pPr>
            <a:endParaRPr lang="en-US" sz="3600" dirty="0">
              <a:solidFill>
                <a:srgbClr val="000000"/>
              </a:solidFill>
              <a:latin typeface="Book Antiqua"/>
              <a:cs typeface="Calibri"/>
            </a:endParaRPr>
          </a:p>
          <a:p>
            <a:endParaRPr lang="en-US" sz="3600" dirty="0">
              <a:solidFill>
                <a:srgbClr val="000000"/>
              </a:solidFill>
              <a:latin typeface="Calibri"/>
              <a:cs typeface="Calibri"/>
            </a:endParaRPr>
          </a:p>
          <a:p>
            <a:endParaRPr lang="en-US" sz="3600" b="1" dirty="0">
              <a:solidFill>
                <a:schemeClr val="tx2"/>
              </a:solidFill>
              <a:latin typeface="Book Antiqua"/>
              <a:cs typeface="Calibri"/>
            </a:endParaRPr>
          </a:p>
        </p:txBody>
      </p:sp>
      <p:pic>
        <p:nvPicPr>
          <p:cNvPr id="6" name="Picture 5" descr="A picture containing text, logo, emblem, symbol">
            <a:extLst>
              <a:ext uri="{FF2B5EF4-FFF2-40B4-BE49-F238E27FC236}">
                <a16:creationId xmlns:a16="http://schemas.microsoft.com/office/drawing/2014/main" id="{2A7E2028-B776-D8BA-CAB3-A997B2F7BF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1518249"/>
          </a:xfrm>
          <a:prstGeom prst="rect">
            <a:avLst/>
          </a:prstGeom>
        </p:spPr>
      </p:pic>
      <p:sp>
        <p:nvSpPr>
          <p:cNvPr id="4" name="TextBox 3">
            <a:extLst>
              <a:ext uri="{FF2B5EF4-FFF2-40B4-BE49-F238E27FC236}">
                <a16:creationId xmlns:a16="http://schemas.microsoft.com/office/drawing/2014/main" id="{E5EE473A-3B9B-1BB8-15D7-5AF07ED962C0}"/>
              </a:ext>
            </a:extLst>
          </p:cNvPr>
          <p:cNvSpPr txBox="1"/>
          <p:nvPr/>
        </p:nvSpPr>
        <p:spPr>
          <a:xfrm>
            <a:off x="0" y="6192214"/>
            <a:ext cx="12192000" cy="646331"/>
          </a:xfrm>
          <a:prstGeom prst="rect">
            <a:avLst/>
          </a:prstGeom>
          <a:noFill/>
        </p:spPr>
        <p:txBody>
          <a:bodyPr wrap="square" rtlCol="0">
            <a:spAutoFit/>
          </a:bodyPr>
          <a:lstStyle/>
          <a:p>
            <a:pPr algn="ctr"/>
            <a:r>
              <a:rPr lang="en-US" dirty="0"/>
              <a:t>Richard Gallant | District Deputy | Webmaster | Convention Registration | 4</a:t>
            </a:r>
            <a:r>
              <a:rPr lang="en-US" baseline="30000" dirty="0"/>
              <a:t>th</a:t>
            </a:r>
            <a:r>
              <a:rPr lang="en-US" dirty="0"/>
              <a:t> Degree Exemplar  </a:t>
            </a:r>
          </a:p>
          <a:p>
            <a:pPr algn="ctr"/>
            <a:r>
              <a:rPr lang="en-US" dirty="0">
                <a:hlinkClick r:id="rId3"/>
              </a:rPr>
              <a:t>FloridaKnightsofColumbus@gmail.com</a:t>
            </a:r>
            <a:r>
              <a:rPr lang="en-US" dirty="0"/>
              <a:t> | 561.707.5973</a:t>
            </a:r>
          </a:p>
        </p:txBody>
      </p:sp>
      <p:pic>
        <p:nvPicPr>
          <p:cNvPr id="9" name="Picture 8" descr="Table&#10;&#10;Description automatically generated">
            <a:extLst>
              <a:ext uri="{FF2B5EF4-FFF2-40B4-BE49-F238E27FC236}">
                <a16:creationId xmlns:a16="http://schemas.microsoft.com/office/drawing/2014/main" id="{3E2EA83D-6FE2-EE7F-A9E0-C384345729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7654" y="1522246"/>
            <a:ext cx="7416059" cy="4669968"/>
          </a:xfrm>
          <a:prstGeom prst="rect">
            <a:avLst/>
          </a:prstGeom>
        </p:spPr>
      </p:pic>
      <p:sp>
        <p:nvSpPr>
          <p:cNvPr id="10" name="Rectangle 9">
            <a:extLst>
              <a:ext uri="{FF2B5EF4-FFF2-40B4-BE49-F238E27FC236}">
                <a16:creationId xmlns:a16="http://schemas.microsoft.com/office/drawing/2014/main" id="{49D0D4F9-6D9B-483A-A348-89BCD7F16B61}"/>
              </a:ext>
            </a:extLst>
          </p:cNvPr>
          <p:cNvSpPr/>
          <p:nvPr/>
        </p:nvSpPr>
        <p:spPr>
          <a:xfrm>
            <a:off x="8298798" y="3687256"/>
            <a:ext cx="1294988" cy="543698"/>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w="38100">
                <a:solidFill>
                  <a:schemeClr val="tx1"/>
                </a:solidFill>
              </a:ln>
              <a:noFill/>
            </a:endParaRPr>
          </a:p>
        </p:txBody>
      </p:sp>
      <p:pic>
        <p:nvPicPr>
          <p:cNvPr id="5" name="Picture 4" descr="A picture containing text&#10;&#10;AI-generated content may be incorrect.">
            <a:extLst>
              <a:ext uri="{FF2B5EF4-FFF2-40B4-BE49-F238E27FC236}">
                <a16:creationId xmlns:a16="http://schemas.microsoft.com/office/drawing/2014/main" id="{01EAD139-179C-14CB-7283-4B89A839FC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85802" y="-8662"/>
            <a:ext cx="1506198" cy="1518248"/>
          </a:xfrm>
          <a:prstGeom prst="rect">
            <a:avLst/>
          </a:prstGeom>
        </p:spPr>
      </p:pic>
    </p:spTree>
    <p:extLst>
      <p:ext uri="{BB962C8B-B14F-4D97-AF65-F5344CB8AC3E}">
        <p14:creationId xmlns:p14="http://schemas.microsoft.com/office/powerpoint/2010/main" val="10450884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546</TotalTime>
  <Words>4510</Words>
  <Application>Microsoft Office PowerPoint</Application>
  <PresentationFormat>Widescreen</PresentationFormat>
  <Paragraphs>451</Paragraphs>
  <Slides>76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76</vt:i4>
      </vt:variant>
    </vt:vector>
  </HeadingPairs>
  <TitlesOfParts>
    <vt:vector size="83" baseType="lpstr">
      <vt:lpstr>Arial</vt:lpstr>
      <vt:lpstr>Book Antiqua</vt:lpstr>
      <vt:lpstr>Calibri</vt:lpstr>
      <vt:lpstr>Calibri Light</vt:lpstr>
      <vt:lpstr>ProximaNova-Bold</vt:lpstr>
      <vt:lpstr>ProximaNova-Regular</vt:lpstr>
      <vt:lpstr>Office Theme</vt:lpstr>
      <vt:lpstr>SK Richard Gallant State Warden State Webmaster Fourth Degree Exemplar</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Accessing Member Resources WITHOUT a Log in to Officers Online  First go to https://KofC.org</vt:lpstr>
      <vt:lpstr>Scroll ALL the way to the Bottom of the Home Page</vt:lpstr>
      <vt:lpstr>PowerPoint Presentation</vt:lpstr>
      <vt:lpstr>PowerPoint Presentation</vt:lpstr>
      <vt:lpstr>PowerPoint Presentation</vt:lpstr>
      <vt:lpstr>Council Forms Page Contains ALL of the Important Forms for a Council Officer</vt:lpstr>
      <vt:lpstr>PowerPoint Presentation</vt:lpstr>
      <vt:lpstr> </vt:lpstr>
      <vt:lpstr>PowerPoint Presentation</vt:lpstr>
      <vt:lpstr>PowerPoint Presentation</vt:lpstr>
      <vt:lpstr>PowerPoint Presentation</vt:lpstr>
      <vt:lpstr>PowerPoint Presentation</vt:lpstr>
      <vt:lpstr>PowerPoint Presentation</vt:lpstr>
      <vt:lpstr>The Training &amp; Webinar Tab Allows Access to a Plethora of Training Resources</vt:lpstr>
      <vt:lpstr>PowerPoint Presentation</vt:lpstr>
      <vt:lpstr>The Program Tab Opens the Window to Access the Faith in Action Program.</vt:lpstr>
      <vt:lpstr>PowerPoint Presentation</vt:lpstr>
      <vt:lpstr>The Inviting Men to Join Tab Permits the Viewer to View Training, Guides, Resources, Strategies, and Everything for Membership</vt:lpstr>
      <vt:lpstr>PowerPoint Presentation</vt:lpstr>
      <vt:lpstr>Engaging Your Members Tab Aids the Council Officers and District Deputies ENGAGE your Membership! An Engaged Member is an ACTIVE MEMBER and a RECRUITER!</vt:lpstr>
      <vt:lpstr>PowerPoint Presentation</vt:lpstr>
      <vt:lpstr>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Hayek</dc:creator>
  <cp:lastModifiedBy>Gallant, Richard</cp:lastModifiedBy>
  <cp:revision>289</cp:revision>
  <dcterms:created xsi:type="dcterms:W3CDTF">2013-07-15T20:26:40Z</dcterms:created>
  <dcterms:modified xsi:type="dcterms:W3CDTF">2025-12-12T20:14:33Z</dcterms:modified>
</cp:coreProperties>
</file>